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21_5B908ACE.xml" ContentType="application/vnd.ms-powerpoint.comments+xml"/>
  <Override PartName="/ppt/notesSlides/notesSlide5.xml" ContentType="application/vnd.openxmlformats-officedocument.presentationml.notesSlide+xml"/>
  <Override PartName="/ppt/comments/modernComment_31C_D47ECB6C.xml" ContentType="application/vnd.ms-powerpoint.comments+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handoutMasterIdLst>
    <p:handoutMasterId r:id="rId27"/>
  </p:handoutMasterIdLst>
  <p:sldIdLst>
    <p:sldId id="613" r:id="rId5"/>
    <p:sldId id="712" r:id="rId6"/>
    <p:sldId id="801" r:id="rId7"/>
    <p:sldId id="729" r:id="rId8"/>
    <p:sldId id="665" r:id="rId9"/>
    <p:sldId id="698" r:id="rId10"/>
    <p:sldId id="816" r:id="rId11"/>
    <p:sldId id="545" r:id="rId12"/>
    <p:sldId id="796" r:id="rId13"/>
    <p:sldId id="750" r:id="rId14"/>
    <p:sldId id="748" r:id="rId15"/>
    <p:sldId id="751" r:id="rId16"/>
    <p:sldId id="808" r:id="rId17"/>
    <p:sldId id="813" r:id="rId18"/>
    <p:sldId id="805" r:id="rId19"/>
    <p:sldId id="812" r:id="rId20"/>
    <p:sldId id="814" r:id="rId21"/>
    <p:sldId id="817" r:id="rId22"/>
    <p:sldId id="802" r:id="rId23"/>
    <p:sldId id="809" r:id="rId24"/>
    <p:sldId id="721" r:id="rId25"/>
  </p:sldIdLst>
  <p:sldSz cx="12192000" cy="6858000"/>
  <p:notesSz cx="7315200" cy="9601200"/>
  <p:embeddedFontLst>
    <p:embeddedFont>
      <p:font typeface="Calibri" panose="020F0502020204030204" pitchFamily="34" charset="0"/>
      <p:regular r:id="rId28"/>
      <p:bold r:id="rId29"/>
      <p:italic r:id="rId30"/>
      <p:boldItalic r:id="rId31"/>
    </p:embeddedFont>
    <p:embeddedFont>
      <p:font typeface="GE Inspira Sans" panose="020B0503060000000003" pitchFamily="34" charset="0"/>
      <p:regular r:id="rId32"/>
      <p:bold r:id="rId33"/>
      <p:italic r:id="rId34"/>
      <p:boldItalic r:id="rId35"/>
    </p:embeddedFont>
    <p:embeddedFont>
      <p:font typeface="Lato Light" panose="020F0502020204030203" pitchFamily="34" charset="0"/>
      <p:regular r:id="rId36"/>
      <p:italic r:id="rId37"/>
    </p:embeddedFont>
    <p:embeddedFont>
      <p:font typeface="Wingdings 2" panose="05020102010507070707" pitchFamily="18" charset="2"/>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4630BA74-E475-F248-8831-55D5310589A7}">
          <p14:sldIdLst>
            <p14:sldId id="613"/>
            <p14:sldId id="712"/>
            <p14:sldId id="801"/>
            <p14:sldId id="729"/>
            <p14:sldId id="665"/>
            <p14:sldId id="698"/>
            <p14:sldId id="816"/>
            <p14:sldId id="545"/>
            <p14:sldId id="796"/>
            <p14:sldId id="750"/>
            <p14:sldId id="748"/>
            <p14:sldId id="751"/>
            <p14:sldId id="808"/>
            <p14:sldId id="813"/>
            <p14:sldId id="805"/>
            <p14:sldId id="812"/>
            <p14:sldId id="814"/>
            <p14:sldId id="817"/>
            <p14:sldId id="802"/>
            <p14:sldId id="809"/>
            <p14:sldId id="721"/>
          </p14:sldIdLst>
        </p14:section>
      </p14:sectionLst>
    </p:ext>
    <p:ext uri="{EFAFB233-063F-42B5-8137-9DF3F51BA10A}">
      <p15:sldGuideLst xmlns:p15="http://schemas.microsoft.com/office/powerpoint/2012/main">
        <p15:guide id="1" pos="3840" userDrawn="1">
          <p15:clr>
            <a:srgbClr val="A4A3A4"/>
          </p15:clr>
        </p15:guide>
        <p15:guide id="2" orient="horz" pos="34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6DA60B-F09B-2591-94CC-632EFD5666EB}" name="Jessica Baker" initials="JB" userId="S::jebaker@fhi360.org::ec6199f2-1393-4d61-bf43-949919d0f5dc" providerId="AD"/>
  <p188:author id="{983C0839-E82F-F9DB-00DF-921CDCBF04DD}" name="Bates, Kim (GE Healthcare)" initials="BK(H" userId="S::212532338@ge.com::6e5c4b3d-42e1-4d38-bc2b-0ff7ea2b4b4a" providerId="AD"/>
  <p188:author id="{0BBE0F5C-30C2-FBDC-115C-AE4F96332357}" name="Erica Spangler" initials="ES" userId="S::espangler@fhi360.org::b5faf770-6033-4ecd-ac8b-64ed787125af" providerId="AD"/>
  <p188:author id="{5061BC69-47B9-2607-18B2-6B03B185BA37}" name="Amanda McMahon" initials="AM" userId="S::amcmahon@fhi360.org::b59bcd08-5da1-44dc-b5e2-fb394c77116b" providerId="AD"/>
  <p188:author id="{0B877091-C159-B8DC-F54C-E6CD6914A202}" name="Erica Spangler" initials="ES" userId="S::ESpangler@fhi360.org::b5faf770-6033-4ecd-ac8b-64ed787125af" providerId="AD"/>
  <p188:author id="{857AD897-AEB8-DE6A-9DCF-D8C29489A511}" name="Mengee Sirleaf" initials="MS" userId="S::MSirleaf@fhi360.org::16918384-7ef6-4e9e-ac01-d8aa4dbcbd60" providerId="AD"/>
  <p188:author id="{E7F101F3-03A8-4B9C-E381-66C7D5EEF83C}" name="Jessica Baker" initials="JB" userId="S::JeBaker@fhi360.org::ec6199f2-1393-4d61-bf43-949919d0f5dc" providerId="AD"/>
  <p188:author id="{C5A317FC-100D-34C1-EC28-33CDBCB5E394}" name="Mengee Sirleaf" initials="MS" userId="S::msirleaf@fhi360.org::16918384-7ef6-4e9e-ac01-d8aa4dbcbd6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a Spangler" initials="ES" lastIdx="11" clrIdx="0">
    <p:extLst>
      <p:ext uri="{19B8F6BF-5375-455C-9EA6-DF929625EA0E}">
        <p15:presenceInfo xmlns:p15="http://schemas.microsoft.com/office/powerpoint/2012/main" userId="S::ESpangler@fhi360.org::b5faf770-6033-4ecd-ac8b-64ed787125af" providerId="AD"/>
      </p:ext>
    </p:extLst>
  </p:cmAuthor>
  <p:cmAuthor id="2" name="Jessica Baker" initials="JB" lastIdx="4" clrIdx="1">
    <p:extLst>
      <p:ext uri="{19B8F6BF-5375-455C-9EA6-DF929625EA0E}">
        <p15:presenceInfo xmlns:p15="http://schemas.microsoft.com/office/powerpoint/2012/main" userId="S::jebaker@fhi360.org::ec6199f2-1393-4d61-bf43-949919d0f5dc" providerId="AD"/>
      </p:ext>
    </p:extLst>
  </p:cmAuthor>
  <p:cmAuthor id="3" name="Elizabeth Adelman" initials="EA" lastIdx="1" clrIdx="2">
    <p:extLst>
      <p:ext uri="{19B8F6BF-5375-455C-9EA6-DF929625EA0E}">
        <p15:presenceInfo xmlns:p15="http://schemas.microsoft.com/office/powerpoint/2012/main" userId="S::eadelman@fhi360.org::5e5bdc8e-4870-4b5f-bfe2-321381e37a58" providerId="AD"/>
      </p:ext>
    </p:extLst>
  </p:cmAuthor>
  <p:cmAuthor id="4" name="Lisa Johnson" initials="LJ" lastIdx="1" clrIdx="3">
    <p:extLst>
      <p:ext uri="{19B8F6BF-5375-455C-9EA6-DF929625EA0E}">
        <p15:presenceInfo xmlns:p15="http://schemas.microsoft.com/office/powerpoint/2012/main" userId="S::ljohnson@fhi360.org::4547aa23-89e6-4de5-83b7-039ed723504d" providerId="AD"/>
      </p:ext>
    </p:extLst>
  </p:cmAuthor>
  <p:cmAuthor id="5" name="Kendra Northington" initials="KN" lastIdx="1" clrIdx="4">
    <p:extLst>
      <p:ext uri="{19B8F6BF-5375-455C-9EA6-DF929625EA0E}">
        <p15:presenceInfo xmlns:p15="http://schemas.microsoft.com/office/powerpoint/2012/main" userId="S::KNorthington@fhi360.org::7c17964f-4533-4e1e-9ef0-3b8815c785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0981B7"/>
    <a:srgbClr val="002D5D"/>
    <a:srgbClr val="A7ABAE"/>
    <a:srgbClr val="000000"/>
    <a:srgbClr val="E7EAF3"/>
    <a:srgbClr val="FE5000"/>
    <a:srgbClr val="7030A0"/>
    <a:srgbClr val="9840DC"/>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55B53-BD18-48E0-B148-DC167334F1B5}" v="1" dt="2024-02-06T15:49:08.974"/>
  </p1510:revLst>
</p1510:revInfo>
</file>

<file path=ppt/tableStyles.xml><?xml version="1.0" encoding="utf-8"?>
<a:tblStyleLst xmlns:a="http://schemas.openxmlformats.org/drawingml/2006/main" def="{69012ECD-51FC-41F1-AA8D-1B2483CD663E}">
  <a:tblStyle styleId="{0817EA92-75D0-4044-A80A-286907CE0DDB}" styleName="Custom Table Style">
    <a:wholeTbl>
      <a:tcTxStyle>
        <a:fontRef idx="minor">
          <a:scrgbClr r="30" g="47" b="70"/>
        </a:fontRef>
        <a:schemeClr val="tx1"/>
      </a:tcTxStyle>
      <a:tcStyle>
        <a:tcBdr>
          <a:left>
            <a:lnRef idx="2">
              <a:schemeClr val="accent1"/>
            </a:lnRef>
          </a:left>
          <a:right>
            <a:lnRef idx="2">
              <a:schemeClr val="accent1"/>
            </a:lnRef>
          </a:right>
          <a:top>
            <a:lnRef idx="2">
              <a:schemeClr val="accent1"/>
            </a:lnRef>
          </a:top>
          <a:bottom>
            <a:lnRef idx="2">
              <a:schemeClr val="accent1"/>
            </a:lnRef>
          </a:bottom>
          <a:insideH>
            <a:lnRef idx="2">
              <a:schemeClr val="accent1"/>
            </a:lnRef>
          </a:insideH>
          <a:insideV>
            <a:lnRef idx="2">
              <a:schemeClr val="accent1"/>
            </a:lnRef>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pos="3840"/>
        <p:guide orient="horz" pos="3456"/>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viewProps" Target="viewProps.xml"/></Relationships>
</file>

<file path=ppt/comments/modernComment_221_5B908ACE.xml><?xml version="1.0" encoding="utf-8"?>
<p188:cmLst xmlns:a="http://schemas.openxmlformats.org/drawingml/2006/main" xmlns:r="http://schemas.openxmlformats.org/officeDocument/2006/relationships" xmlns:p188="http://schemas.microsoft.com/office/powerpoint/2018/8/main">
  <p188:cm id="{9E01F77C-BD7D-4A4B-AB81-C0AE94B2EDC2}" authorId="{0B877091-C159-B8DC-F54C-E6CD6914A202}" status="resolved" created="2024-01-05T21:02:08.806" complete="100000">
    <pc:sldMkLst xmlns:pc="http://schemas.microsoft.com/office/powerpoint/2013/main/command">
      <pc:docMk/>
      <pc:sldMk cId="1536199374" sldId="545"/>
    </pc:sldMkLst>
    <p188:txBody>
      <a:bodyPr/>
      <a:lstStyle/>
      <a:p>
        <a:r>
          <a:rPr lang="en-US"/>
          <a:t>Global Impact updated</a:t>
        </a:r>
      </a:p>
    </p188:txBody>
  </p188:cm>
</p188:cmLst>
</file>

<file path=ppt/comments/modernComment_31C_D47ECB6C.xml><?xml version="1.0" encoding="utf-8"?>
<p188:cmLst xmlns:a="http://schemas.openxmlformats.org/drawingml/2006/main" xmlns:r="http://schemas.openxmlformats.org/officeDocument/2006/relationships" xmlns:p188="http://schemas.microsoft.com/office/powerpoint/2018/8/main">
  <p188:cm id="{B094EA35-A012-4E77-A2D9-EF17EFACD433}" authorId="{0B877091-C159-B8DC-F54C-E6CD6914A202}" status="resolved" created="2024-01-05T21:01:28.429" complete="100000">
    <pc:sldMkLst xmlns:pc="http://schemas.microsoft.com/office/powerpoint/2013/main/command">
      <pc:docMk/>
      <pc:sldMk cId="3565079404" sldId="796"/>
    </pc:sldMkLst>
    <p188:txBody>
      <a:bodyPr/>
      <a:lstStyle/>
      <a:p>
        <a:r>
          <a:rPr lang="en-US"/>
          <a:t>Updated December 2023</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F74D3-3FF2-4B74-8218-0148BCBFB14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solidFill>
                <a:schemeClr val="accent2"/>
              </a:solidFill>
              <a:latin typeface="GE Inspira Sans" panose="020B0503060000000003" pitchFamily="34" charset="0"/>
            </a:endParaRPr>
          </a:p>
        </p:txBody>
      </p:sp>
      <p:sp>
        <p:nvSpPr>
          <p:cNvPr id="3" name="Date Placeholder 2">
            <a:extLst>
              <a:ext uri="{FF2B5EF4-FFF2-40B4-BE49-F238E27FC236}">
                <a16:creationId xmlns:a16="http://schemas.microsoft.com/office/drawing/2014/main" id="{0BC4009A-3455-4DED-BF01-333EF4E5105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77295C8-9BE0-4C5A-BDF3-7C8528A93814}" type="datetimeFigureOut">
              <a:rPr lang="en-US" smtClean="0">
                <a:solidFill>
                  <a:schemeClr val="accent2"/>
                </a:solidFill>
                <a:latin typeface="GE Inspira Sans" panose="020B0503060000000003" pitchFamily="34" charset="0"/>
              </a:rPr>
              <a:t>2/6/2024</a:t>
            </a:fld>
            <a:endParaRPr lang="en-US">
              <a:solidFill>
                <a:schemeClr val="accent2"/>
              </a:solidFill>
              <a:latin typeface="GE Inspira Sans" panose="020B0503060000000003" pitchFamily="34" charset="0"/>
            </a:endParaRPr>
          </a:p>
        </p:txBody>
      </p:sp>
      <p:sp>
        <p:nvSpPr>
          <p:cNvPr id="4" name="Footer Placeholder 3">
            <a:extLst>
              <a:ext uri="{FF2B5EF4-FFF2-40B4-BE49-F238E27FC236}">
                <a16:creationId xmlns:a16="http://schemas.microsoft.com/office/drawing/2014/main" id="{722C611E-580F-4432-A731-28BEC4E7BB3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solidFill>
                <a:schemeClr val="accent2"/>
              </a:solidFill>
              <a:latin typeface="GE Inspira Sans" panose="020B0503060000000003" pitchFamily="34" charset="0"/>
            </a:endParaRPr>
          </a:p>
        </p:txBody>
      </p:sp>
      <p:sp>
        <p:nvSpPr>
          <p:cNvPr id="5" name="Slide Number Placeholder 4">
            <a:extLst>
              <a:ext uri="{FF2B5EF4-FFF2-40B4-BE49-F238E27FC236}">
                <a16:creationId xmlns:a16="http://schemas.microsoft.com/office/drawing/2014/main" id="{4F7A5A9D-20B3-4FE6-A209-072589C0541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9F50FC0-A9B0-4414-A2EB-585880DEE440}" type="slidenum">
              <a:rPr lang="en-US" smtClean="0">
                <a:solidFill>
                  <a:schemeClr val="accent2"/>
                </a:solidFill>
                <a:latin typeface="GE Inspira Sans" panose="020B0503060000000003" pitchFamily="34" charset="0"/>
              </a:rPr>
              <a:t>‹#›</a:t>
            </a:fld>
            <a:endParaRPr lang="en-US">
              <a:solidFill>
                <a:schemeClr val="accent2"/>
              </a:solidFill>
              <a:latin typeface="GE Inspira Sans" panose="020B0503060000000003" pitchFamily="34" charset="0"/>
            </a:endParaRPr>
          </a:p>
        </p:txBody>
      </p:sp>
    </p:spTree>
    <p:extLst>
      <p:ext uri="{BB962C8B-B14F-4D97-AF65-F5344CB8AC3E}">
        <p14:creationId xmlns:p14="http://schemas.microsoft.com/office/powerpoint/2010/main" val="3428337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atin typeface="GE Inspira Sans" panose="020B0503060000000003" pitchFamily="34" charset="0"/>
              </a:defRPr>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atin typeface="GE Inspira Sans" panose="020B0503060000000003" pitchFamily="34" charset="0"/>
              </a:defRPr>
            </a:lvl1pPr>
          </a:lstStyle>
          <a:p>
            <a:fld id="{2D5C7EC6-5906-354C-9EED-866C698B72A5}" type="datetimeFigureOut">
              <a:rPr lang="en-GB" smtClean="0"/>
              <a:pPr/>
              <a:t>06/02/2024</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atin typeface="GE Inspira Sans" panose="020B0503060000000003" pitchFamily="34" charset="0"/>
              </a:defRPr>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atin typeface="GE Inspira Sans" panose="020B0503060000000003" pitchFamily="34" charset="0"/>
              </a:defRPr>
            </a:lvl1pPr>
          </a:lstStyle>
          <a:p>
            <a:fld id="{2688F7FD-9963-504F-A0D1-464C24FD4C7C}" type="slidenum">
              <a:rPr lang="en-GB" smtClean="0"/>
              <a:pPr/>
              <a:t>‹#›</a:t>
            </a:fld>
            <a:endParaRPr lang="en-GB"/>
          </a:p>
        </p:txBody>
      </p:sp>
    </p:spTree>
    <p:extLst>
      <p:ext uri="{BB962C8B-B14F-4D97-AF65-F5344CB8AC3E}">
        <p14:creationId xmlns:p14="http://schemas.microsoft.com/office/powerpoint/2010/main" val="382222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 Inspira Sans" panose="020B0503060000000003" pitchFamily="34" charset="0"/>
        <a:ea typeface="+mn-ea"/>
        <a:cs typeface="+mn-cs"/>
      </a:defRPr>
    </a:lvl1pPr>
    <a:lvl2pPr marL="457200" algn="l" defTabSz="914400" rtl="0" eaLnBrk="1" latinLnBrk="0" hangingPunct="1">
      <a:defRPr sz="1200" kern="1200">
        <a:solidFill>
          <a:schemeClr val="tx1"/>
        </a:solidFill>
        <a:latin typeface="GE Inspira Sans" panose="020B0503060000000003" pitchFamily="34" charset="0"/>
        <a:ea typeface="+mn-ea"/>
        <a:cs typeface="+mn-cs"/>
      </a:defRPr>
    </a:lvl2pPr>
    <a:lvl3pPr marL="914400" algn="l" defTabSz="914400" rtl="0" eaLnBrk="1" latinLnBrk="0" hangingPunct="1">
      <a:defRPr sz="1200" kern="1200">
        <a:solidFill>
          <a:schemeClr val="tx1"/>
        </a:solidFill>
        <a:latin typeface="GE Inspira Sans" panose="020B0503060000000003" pitchFamily="34" charset="0"/>
        <a:ea typeface="+mn-ea"/>
        <a:cs typeface="+mn-cs"/>
      </a:defRPr>
    </a:lvl3pPr>
    <a:lvl4pPr marL="1371600" algn="l" defTabSz="914400" rtl="0" eaLnBrk="1" latinLnBrk="0" hangingPunct="1">
      <a:defRPr sz="1200" kern="1200">
        <a:solidFill>
          <a:schemeClr val="tx1"/>
        </a:solidFill>
        <a:latin typeface="GE Inspira Sans" panose="020B0503060000000003" pitchFamily="34" charset="0"/>
        <a:ea typeface="+mn-ea"/>
        <a:cs typeface="+mn-cs"/>
      </a:defRPr>
    </a:lvl4pPr>
    <a:lvl5pPr marL="1828800" algn="l" defTabSz="914400" rtl="0" eaLnBrk="1" latinLnBrk="0" hangingPunct="1">
      <a:defRPr sz="1200" kern="1200">
        <a:solidFill>
          <a:schemeClr val="tx1"/>
        </a:solidFill>
        <a:latin typeface="GE Inspira Sans" panose="020B050306000000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a:t>Amanda</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Building blocks are key youth pursuing engineering.</a:t>
            </a:r>
          </a:p>
          <a:p>
            <a:pPr marL="0" indent="0">
              <a:buFont typeface="Arial" panose="020B0604020202020204" pitchFamily="34" charset="0"/>
              <a:buNone/>
            </a:pPr>
            <a:r>
              <a:rPr lang="en-US" sz="2400"/>
              <a:t>Interest &amp; Awareness are the foundational elements – without these, habits &amp; identify can’t be achieved. </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Not static. Developed over time. Through social processes and shared experiences – in school and out of school.</a:t>
            </a:r>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r>
              <a:rPr lang="en-US" sz="2400"/>
              <a:t>Exposure to diverse role models – people whose behavior, example, or success can be emulated by others – are critically important and a powerful message for young women and girls.</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As a volunteer, we can strive to provide opportunities and experiences to promote Interest and Awareness. </a:t>
            </a:r>
          </a:p>
          <a:p>
            <a:pPr marL="0" indent="0">
              <a:buFont typeface="Arial" panose="020B0604020202020204" pitchFamily="34" charset="0"/>
              <a:buNone/>
            </a:pPr>
            <a:endParaRPr lang="en-US" sz="24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solidFill>
                  <a:srgbClr val="262626"/>
                </a:solidFill>
                <a:effectLst/>
                <a:latin typeface="ArialMT"/>
              </a:rPr>
              <a:t>It is important to remember that during the time—even minimal amounts—spent with young people, you can serve as a role model. Exposure to female role models has been shown to improve performance on tests and to invalidate stereotypes. No matter which STEM2D category, a female role model can be found. It is important to show and teach the stories of women. </a:t>
            </a:r>
            <a:endParaRPr lang="en-US" sz="2400">
              <a:effectLst/>
            </a:endParaRPr>
          </a:p>
          <a:p>
            <a:pPr marL="0" indent="0">
              <a:buFont typeface="Arial" panose="020B0604020202020204" pitchFamily="34" charset="0"/>
              <a:buNone/>
            </a:pPr>
            <a:endParaRPr lang="en-US" sz="2400"/>
          </a:p>
          <a:p>
            <a:pPr marL="0" indent="0">
              <a:buFont typeface="Arial" panose="020B0604020202020204" pitchFamily="34" charset="0"/>
              <a:buNone/>
            </a:pPr>
            <a:r>
              <a:rPr lang="en-US" sz="2400"/>
              <a:t>But, as volunteers we should “do no harm”</a:t>
            </a:r>
          </a:p>
          <a:p>
            <a:pPr marL="0" indent="0">
              <a:buFont typeface="Arial" panose="020B0604020202020204" pitchFamily="34" charset="0"/>
              <a:buNone/>
            </a:pPr>
            <a:r>
              <a:rPr lang="en-US" sz="2400"/>
              <a:t> The number one reason </a:t>
            </a:r>
          </a:p>
          <a:p>
            <a:pPr marL="0" indent="0">
              <a:buFont typeface="Arial" panose="020B0604020202020204" pitchFamily="34" charset="0"/>
              <a:buNone/>
            </a:pPr>
            <a:r>
              <a:rPr lang="en-US" sz="2400"/>
              <a:t>#1 reason of negative ABSENTEEISM</a:t>
            </a:r>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r>
              <a:rPr lang="en-US" sz="2400"/>
              <a:t>Search Institute: 22% (1 in 4 students) have no developmental relationships parents, siblings, friends,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5</a:t>
            </a:fld>
            <a:endParaRPr lang="en-GB"/>
          </a:p>
        </p:txBody>
      </p:sp>
    </p:spTree>
    <p:extLst>
      <p:ext uri="{BB962C8B-B14F-4D97-AF65-F5344CB8AC3E}">
        <p14:creationId xmlns:p14="http://schemas.microsoft.com/office/powerpoint/2010/main" val="244648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Amanda</a:t>
            </a:r>
          </a:p>
        </p:txBody>
      </p:sp>
      <p:sp>
        <p:nvSpPr>
          <p:cNvPr id="4" name="Slide Number Placeholder 3"/>
          <p:cNvSpPr>
            <a:spLocks noGrp="1"/>
          </p:cNvSpPr>
          <p:nvPr>
            <p:ph type="sldNum" sz="quarter" idx="5"/>
          </p:nvPr>
        </p:nvSpPr>
        <p:spPr/>
        <p:txBody>
          <a:bodyPr/>
          <a:lstStyle/>
          <a:p>
            <a:fld id="{2688F7FD-9963-504F-A0D1-464C24FD4C7C}" type="slidenum">
              <a:rPr lang="en-GB" smtClean="0"/>
              <a:pPr/>
              <a:t>6</a:t>
            </a:fld>
            <a:endParaRPr lang="en-GB"/>
          </a:p>
        </p:txBody>
      </p:sp>
    </p:spTree>
    <p:extLst>
      <p:ext uri="{BB962C8B-B14F-4D97-AF65-F5344CB8AC3E}">
        <p14:creationId xmlns:p14="http://schemas.microsoft.com/office/powerpoint/2010/main" val="412866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7</a:t>
            </a:fld>
            <a:endParaRPr lang="en-GB"/>
          </a:p>
        </p:txBody>
      </p:sp>
    </p:spTree>
    <p:extLst>
      <p:ext uri="{BB962C8B-B14F-4D97-AF65-F5344CB8AC3E}">
        <p14:creationId xmlns:p14="http://schemas.microsoft.com/office/powerpoint/2010/main" val="35434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3A5B4-83AE-488D-B186-67822414AF06}" type="slidenum">
              <a:rPr kumimoji="0" lang="en-US" sz="1200" b="0" i="0" u="none" strike="noStrike" kern="1200" cap="none" spc="0" normalizeH="0" baseline="0" noProof="0" smtClean="0">
                <a:ln>
                  <a:noFill/>
                </a:ln>
                <a:solidFill>
                  <a:prstClr val="black"/>
                </a:solidFill>
                <a:effectLst/>
                <a:uLnTx/>
                <a:uFillTx/>
                <a:latin typeface="GE Inspira Sans" panose="020B050306000000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GE Inspira Sans" panose="020B0503060000000003" pitchFamily="34" charset="0"/>
              <a:ea typeface="+mn-ea"/>
              <a:cs typeface="+mn-cs"/>
            </a:endParaRPr>
          </a:p>
        </p:txBody>
      </p:sp>
    </p:spTree>
    <p:extLst>
      <p:ext uri="{BB962C8B-B14F-4D97-AF65-F5344CB8AC3E}">
        <p14:creationId xmlns:p14="http://schemas.microsoft.com/office/powerpoint/2010/main" val="417051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9</a:t>
            </a:fld>
            <a:endParaRPr lang="en-GB"/>
          </a:p>
        </p:txBody>
      </p:sp>
    </p:spTree>
    <p:extLst>
      <p:ext uri="{BB962C8B-B14F-4D97-AF65-F5344CB8AC3E}">
        <p14:creationId xmlns:p14="http://schemas.microsoft.com/office/powerpoint/2010/main" val="348166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18</a:t>
            </a:fld>
            <a:endParaRPr lang="en-GB"/>
          </a:p>
        </p:txBody>
      </p:sp>
    </p:spTree>
    <p:extLst>
      <p:ext uri="{BB962C8B-B14F-4D97-AF65-F5344CB8AC3E}">
        <p14:creationId xmlns:p14="http://schemas.microsoft.com/office/powerpoint/2010/main" val="4090382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229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
        <p:nvSpPr>
          <p:cNvPr id="4" name="Freeform 5">
            <a:extLst>
              <a:ext uri="{FF2B5EF4-FFF2-40B4-BE49-F238E27FC236}">
                <a16:creationId xmlns:a16="http://schemas.microsoft.com/office/drawing/2014/main" id="{5AB315BC-BC5D-414C-AC3B-C2D112701874}"/>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398E197-3BBE-574D-859D-47E670D41B43}"/>
              </a:ext>
            </a:extLst>
          </p:cNvPr>
          <p:cNvSpPr txBox="1"/>
          <p:nvPr userDrawn="1"/>
        </p:nvSpPr>
        <p:spPr>
          <a:xfrm>
            <a:off x="11452860" y="6435090"/>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9537928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Box 10">
            <a:extLst>
              <a:ext uri="{FF2B5EF4-FFF2-40B4-BE49-F238E27FC236}">
                <a16:creationId xmlns:a16="http://schemas.microsoft.com/office/drawing/2014/main" id="{4E4CCA01-C512-4541-90C9-5C6E0BF38B57}"/>
              </a:ext>
            </a:extLst>
          </p:cNvPr>
          <p:cNvSpPr txBox="1"/>
          <p:nvPr userDrawn="1"/>
        </p:nvSpPr>
        <p:spPr>
          <a:xfrm>
            <a:off x="4454244" y="6504252"/>
            <a:ext cx="4032524" cy="353748"/>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850">
                <a:solidFill>
                  <a:schemeClr val="tx1"/>
                </a:solidFill>
                <a:latin typeface="GE Inspira Sans" panose="020B0503060000000003" pitchFamily="34" charset="77"/>
              </a:rPr>
            </a:br>
            <a:r>
              <a:rPr lang="en-US" sz="850">
                <a:solidFill>
                  <a:schemeClr val="tx1"/>
                </a:solidFill>
                <a:latin typeface="GE Inspira Sans" panose="020B0503060000000003" pitchFamily="34" charset="77"/>
              </a:rPr>
              <a:t>Placeholder confidentiality disclosure. Edit or delete from master slide if not needed.</a:t>
            </a:r>
            <a:endParaRPr lang="en-CA" sz="850">
              <a:solidFill>
                <a:schemeClr val="tx1"/>
              </a:solidFill>
              <a:latin typeface="GE Inspira Sans" panose="020B0503060000000003" pitchFamily="34" charset="77"/>
            </a:endParaRPr>
          </a:p>
          <a:p>
            <a:pPr algn="ctr"/>
            <a:endParaRPr lang="en-US" sz="850">
              <a:solidFill>
                <a:schemeClr val="tx1"/>
              </a:solidFill>
              <a:latin typeface="GE Inspira Sans" panose="020B0503060000000003" pitchFamily="34" charset="77"/>
            </a:endParaRPr>
          </a:p>
        </p:txBody>
      </p:sp>
      <p:sp>
        <p:nvSpPr>
          <p:cNvPr id="5" name="Freeform 5">
            <a:extLst>
              <a:ext uri="{FF2B5EF4-FFF2-40B4-BE49-F238E27FC236}">
                <a16:creationId xmlns:a16="http://schemas.microsoft.com/office/drawing/2014/main" id="{62201507-2B1A-A741-AFCF-89050BDD99B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001926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D32A13C9-9B1B-3241-9FF7-AB653C2E600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2991883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40EE56F9-A9D0-AF47-B6A1-83F9DDCE97B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2AE59ECD-5CB5-C848-97D8-FAE643322193}"/>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20005203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6" name="Freeform 5">
            <a:extLst>
              <a:ext uri="{FF2B5EF4-FFF2-40B4-BE49-F238E27FC236}">
                <a16:creationId xmlns:a16="http://schemas.microsoft.com/office/drawing/2014/main" id="{824F467C-7ED2-B647-B3D6-75B313D8FE78}"/>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002D5D"/>
          </a:solidFill>
          <a:ln w="12700">
            <a:solidFill>
              <a:srgbClr val="002D5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5F3B3AA1-75B7-B64B-BF95-E2B6297E0CC6}"/>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2D5D"/>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7903745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6F26DEBB-1B15-C742-8A8A-69D6E540D59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8262F615-729C-DC4F-B4B8-EF55D7AC59C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8577449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image white logo">
    <p:bg>
      <p:bgPr>
        <a:solidFill>
          <a:srgbClr val="005CB9"/>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70A636B-FD95-4049-A6D0-16E4D358EEDE}"/>
              </a:ext>
            </a:extLst>
          </p:cNvPr>
          <p:cNvSpPr>
            <a:spLocks noGrp="1"/>
          </p:cNvSpPr>
          <p:nvPr>
            <p:ph type="pic" sz="quarter" idx="18"/>
          </p:nvPr>
        </p:nvSpPr>
        <p:spPr>
          <a:xfrm>
            <a:off x="0" y="0"/>
            <a:ext cx="12192000" cy="6858000"/>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bg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2" name="TextBox 1">
            <a:extLst>
              <a:ext uri="{FF2B5EF4-FFF2-40B4-BE49-F238E27FC236}">
                <a16:creationId xmlns:a16="http://schemas.microsoft.com/office/drawing/2014/main" id="{25230B5E-54C9-2F45-8178-8DFD3ACB52A9}"/>
              </a:ext>
            </a:extLst>
          </p:cNvPr>
          <p:cNvSpPr txBox="1"/>
          <p:nvPr userDrawn="1"/>
        </p:nvSpPr>
        <p:spPr>
          <a:xfrm>
            <a:off x="12344400" y="5918886"/>
            <a:ext cx="0" cy="0"/>
          </a:xfrm>
          <a:prstGeom prst="rect">
            <a:avLst/>
          </a:prstGeom>
          <a:noFill/>
        </p:spPr>
        <p:txBody>
          <a:bodyPr wrap="none" rtlCol="0">
            <a:noAutofit/>
          </a:bodyPr>
          <a:lstStyle/>
          <a:p>
            <a:pPr algn="l">
              <a:spcBef>
                <a:spcPts val="1200"/>
              </a:spcBef>
            </a:pPr>
            <a:endParaRPr lang="en-US">
              <a:solidFill>
                <a:schemeClr val="bg1"/>
              </a:solidFill>
            </a:endParaRPr>
          </a:p>
        </p:txBody>
      </p:sp>
      <p:pic>
        <p:nvPicPr>
          <p:cNvPr id="4" name="Picture 3">
            <a:extLst>
              <a:ext uri="{FF2B5EF4-FFF2-40B4-BE49-F238E27FC236}">
                <a16:creationId xmlns:a16="http://schemas.microsoft.com/office/drawing/2014/main" id="{00BD3C54-84C7-4A4B-8FE0-DF67E95C5FAA}"/>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7" name="Slide Number Placeholder 5">
            <a:extLst>
              <a:ext uri="{FF2B5EF4-FFF2-40B4-BE49-F238E27FC236}">
                <a16:creationId xmlns:a16="http://schemas.microsoft.com/office/drawing/2014/main" id="{74815102-AD5D-244E-AC04-FE5F43B1A2A5}"/>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
        <p:nvSpPr>
          <p:cNvPr id="16" name="Freeform 5">
            <a:extLst>
              <a:ext uri="{FF2B5EF4-FFF2-40B4-BE49-F238E27FC236}">
                <a16:creationId xmlns:a16="http://schemas.microsoft.com/office/drawing/2014/main" id="{85A8C654-77D7-6D4E-A5A6-989688381491}"/>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8663670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576EC2DB-C13E-2F44-BB7A-EA4D2C94710F}"/>
              </a:ext>
            </a:extLst>
          </p:cNvPr>
          <p:cNvSpPr>
            <a:spLocks noGrp="1" noChangeAspect="1"/>
          </p:cNvSpPr>
          <p:nvPr>
            <p:ph type="pic" sz="quarter" idx="18" hasCustomPrompt="1"/>
          </p:nvPr>
        </p:nvSpPr>
        <p:spPr>
          <a:xfrm>
            <a:off x="685800" y="1783764"/>
            <a:ext cx="933498"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61" name="Title 21">
            <a:extLst>
              <a:ext uri="{FF2B5EF4-FFF2-40B4-BE49-F238E27FC236}">
                <a16:creationId xmlns:a16="http://schemas.microsoft.com/office/drawing/2014/main" id="{78720D93-187A-944C-8989-F1B46C07F27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for presenters, click to add text </a:t>
            </a:r>
            <a:br>
              <a:rPr lang="en-US"/>
            </a:br>
            <a:r>
              <a:rPr lang="en-US"/>
              <a:t>Lorem ipsum dolor sit amet, consetetur sadipscing elitr, sed diam</a:t>
            </a:r>
          </a:p>
        </p:txBody>
      </p:sp>
      <p:sp>
        <p:nvSpPr>
          <p:cNvPr id="100" name="Text Placeholder 10">
            <a:extLst>
              <a:ext uri="{FF2B5EF4-FFF2-40B4-BE49-F238E27FC236}">
                <a16:creationId xmlns:a16="http://schemas.microsoft.com/office/drawing/2014/main" id="{CD21224E-74B1-D344-A0BA-6B6D41A6C918}"/>
              </a:ext>
            </a:extLst>
          </p:cNvPr>
          <p:cNvSpPr>
            <a:spLocks noGrp="1" noChangeAspect="1"/>
          </p:cNvSpPr>
          <p:nvPr>
            <p:ph type="body" sz="quarter" idx="69" hasCustomPrompt="1"/>
          </p:nvPr>
        </p:nvSpPr>
        <p:spPr>
          <a:xfrm>
            <a:off x="1778960" y="2364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1" name="Text Placeholder 14">
            <a:extLst>
              <a:ext uri="{FF2B5EF4-FFF2-40B4-BE49-F238E27FC236}">
                <a16:creationId xmlns:a16="http://schemas.microsoft.com/office/drawing/2014/main" id="{C0F407B7-36FF-E74E-87D8-4527EB868169}"/>
              </a:ext>
            </a:extLst>
          </p:cNvPr>
          <p:cNvSpPr>
            <a:spLocks noGrp="1" noChangeAspect="1"/>
          </p:cNvSpPr>
          <p:nvPr>
            <p:ph type="body" sz="quarter" idx="70" hasCustomPrompt="1"/>
          </p:nvPr>
        </p:nvSpPr>
        <p:spPr>
          <a:xfrm>
            <a:off x="1778960" y="1784806"/>
            <a:ext cx="2286926" cy="159040"/>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02" name="Text Placeholder 16">
            <a:extLst>
              <a:ext uri="{FF2B5EF4-FFF2-40B4-BE49-F238E27FC236}">
                <a16:creationId xmlns:a16="http://schemas.microsoft.com/office/drawing/2014/main" id="{AAE8B8F8-3416-684D-AA10-E8D628F1912F}"/>
              </a:ext>
            </a:extLst>
          </p:cNvPr>
          <p:cNvSpPr>
            <a:spLocks noGrp="1" noChangeAspect="1"/>
          </p:cNvSpPr>
          <p:nvPr>
            <p:ph type="body" sz="quarter" idx="71" hasCustomPrompt="1"/>
          </p:nvPr>
        </p:nvSpPr>
        <p:spPr>
          <a:xfrm>
            <a:off x="1778960"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07" name="Picture Placeholder 2">
            <a:extLst>
              <a:ext uri="{FF2B5EF4-FFF2-40B4-BE49-F238E27FC236}">
                <a16:creationId xmlns:a16="http://schemas.microsoft.com/office/drawing/2014/main" id="{B8E93E53-0A2D-D440-9DA2-3901C34407B4}"/>
              </a:ext>
            </a:extLst>
          </p:cNvPr>
          <p:cNvSpPr>
            <a:spLocks noGrp="1" noChangeAspect="1"/>
          </p:cNvSpPr>
          <p:nvPr>
            <p:ph type="pic" sz="quarter" idx="72" hasCustomPrompt="1"/>
          </p:nvPr>
        </p:nvSpPr>
        <p:spPr>
          <a:xfrm>
            <a:off x="687425" y="3304006"/>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08" name="Text Placeholder 10">
            <a:extLst>
              <a:ext uri="{FF2B5EF4-FFF2-40B4-BE49-F238E27FC236}">
                <a16:creationId xmlns:a16="http://schemas.microsoft.com/office/drawing/2014/main" id="{A04F3E3E-8E64-1A40-B3CB-28F23156DAEC}"/>
              </a:ext>
            </a:extLst>
          </p:cNvPr>
          <p:cNvSpPr>
            <a:spLocks noGrp="1" noChangeAspect="1"/>
          </p:cNvSpPr>
          <p:nvPr>
            <p:ph type="body" sz="quarter" idx="73" hasCustomPrompt="1"/>
          </p:nvPr>
        </p:nvSpPr>
        <p:spPr>
          <a:xfrm>
            <a:off x="1778235"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9" name="Text Placeholder 14">
            <a:extLst>
              <a:ext uri="{FF2B5EF4-FFF2-40B4-BE49-F238E27FC236}">
                <a16:creationId xmlns:a16="http://schemas.microsoft.com/office/drawing/2014/main" id="{1DD593BA-417E-B94B-AC0D-DC7E89DED177}"/>
              </a:ext>
            </a:extLst>
          </p:cNvPr>
          <p:cNvSpPr>
            <a:spLocks noGrp="1" noChangeAspect="1"/>
          </p:cNvSpPr>
          <p:nvPr>
            <p:ph type="body" sz="quarter" idx="74" hasCustomPrompt="1"/>
          </p:nvPr>
        </p:nvSpPr>
        <p:spPr>
          <a:xfrm>
            <a:off x="1778235" y="330388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0" name="Text Placeholder 16">
            <a:extLst>
              <a:ext uri="{FF2B5EF4-FFF2-40B4-BE49-F238E27FC236}">
                <a16:creationId xmlns:a16="http://schemas.microsoft.com/office/drawing/2014/main" id="{399257F1-DCFA-1347-8512-FDF8C9537DCA}"/>
              </a:ext>
            </a:extLst>
          </p:cNvPr>
          <p:cNvSpPr>
            <a:spLocks noGrp="1" noChangeAspect="1"/>
          </p:cNvSpPr>
          <p:nvPr>
            <p:ph type="body" sz="quarter" idx="75" hasCustomPrompt="1"/>
          </p:nvPr>
        </p:nvSpPr>
        <p:spPr>
          <a:xfrm>
            <a:off x="1778235"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15" name="Picture Placeholder 2">
            <a:extLst>
              <a:ext uri="{FF2B5EF4-FFF2-40B4-BE49-F238E27FC236}">
                <a16:creationId xmlns:a16="http://schemas.microsoft.com/office/drawing/2014/main" id="{ECCFAA26-228F-DB41-8476-05C76288D5E7}"/>
              </a:ext>
            </a:extLst>
          </p:cNvPr>
          <p:cNvSpPr>
            <a:spLocks noGrp="1" noChangeAspect="1"/>
          </p:cNvSpPr>
          <p:nvPr>
            <p:ph type="pic" sz="quarter" idx="76" hasCustomPrompt="1"/>
          </p:nvPr>
        </p:nvSpPr>
        <p:spPr>
          <a:xfrm>
            <a:off x="687425"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116" name="Text Placeholder 10">
            <a:extLst>
              <a:ext uri="{FF2B5EF4-FFF2-40B4-BE49-F238E27FC236}">
                <a16:creationId xmlns:a16="http://schemas.microsoft.com/office/drawing/2014/main" id="{90E32973-9B95-C94A-A2AB-BC5B374C3A71}"/>
              </a:ext>
            </a:extLst>
          </p:cNvPr>
          <p:cNvSpPr>
            <a:spLocks noGrp="1" noChangeAspect="1"/>
          </p:cNvSpPr>
          <p:nvPr>
            <p:ph type="body" sz="quarter" idx="77" hasCustomPrompt="1"/>
          </p:nvPr>
        </p:nvSpPr>
        <p:spPr>
          <a:xfrm>
            <a:off x="1778235"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17" name="Text Placeholder 14">
            <a:extLst>
              <a:ext uri="{FF2B5EF4-FFF2-40B4-BE49-F238E27FC236}">
                <a16:creationId xmlns:a16="http://schemas.microsoft.com/office/drawing/2014/main" id="{D1EC174D-8B2F-5942-981E-94D88E882D65}"/>
              </a:ext>
            </a:extLst>
          </p:cNvPr>
          <p:cNvSpPr>
            <a:spLocks noGrp="1" noChangeAspect="1"/>
          </p:cNvSpPr>
          <p:nvPr>
            <p:ph type="body" sz="quarter" idx="78" hasCustomPrompt="1"/>
          </p:nvPr>
        </p:nvSpPr>
        <p:spPr>
          <a:xfrm>
            <a:off x="1778235"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8" name="Text Placeholder 16">
            <a:extLst>
              <a:ext uri="{FF2B5EF4-FFF2-40B4-BE49-F238E27FC236}">
                <a16:creationId xmlns:a16="http://schemas.microsoft.com/office/drawing/2014/main" id="{92D2280F-BA83-944F-B49B-6442F7631128}"/>
              </a:ext>
            </a:extLst>
          </p:cNvPr>
          <p:cNvSpPr>
            <a:spLocks noGrp="1" noChangeAspect="1"/>
          </p:cNvSpPr>
          <p:nvPr>
            <p:ph type="body" sz="quarter" idx="79" hasCustomPrompt="1"/>
          </p:nvPr>
        </p:nvSpPr>
        <p:spPr>
          <a:xfrm>
            <a:off x="1778235"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21" name="Picture Placeholder 2">
            <a:extLst>
              <a:ext uri="{FF2B5EF4-FFF2-40B4-BE49-F238E27FC236}">
                <a16:creationId xmlns:a16="http://schemas.microsoft.com/office/drawing/2014/main" id="{052B5D5C-C35D-454A-8B07-42E2A29F74EA}"/>
              </a:ext>
            </a:extLst>
          </p:cNvPr>
          <p:cNvSpPr>
            <a:spLocks noGrp="1" noChangeAspect="1"/>
          </p:cNvSpPr>
          <p:nvPr>
            <p:ph type="pic" sz="quarter" idx="80"/>
          </p:nvPr>
        </p:nvSpPr>
        <p:spPr>
          <a:xfrm>
            <a:off x="4433186" y="1783764"/>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5" name="Picture Placeholder 2">
            <a:extLst>
              <a:ext uri="{FF2B5EF4-FFF2-40B4-BE49-F238E27FC236}">
                <a16:creationId xmlns:a16="http://schemas.microsoft.com/office/drawing/2014/main" id="{3B06F66A-AEB8-6041-86A7-8997213BBE77}"/>
              </a:ext>
            </a:extLst>
          </p:cNvPr>
          <p:cNvSpPr>
            <a:spLocks noGrp="1" noChangeAspect="1"/>
          </p:cNvSpPr>
          <p:nvPr>
            <p:ph type="pic" sz="quarter" idx="84" hasCustomPrompt="1"/>
          </p:nvPr>
        </p:nvSpPr>
        <p:spPr>
          <a:xfrm>
            <a:off x="4433186" y="3303880"/>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4" name="Picture Placeholder 2">
            <a:extLst>
              <a:ext uri="{FF2B5EF4-FFF2-40B4-BE49-F238E27FC236}">
                <a16:creationId xmlns:a16="http://schemas.microsoft.com/office/drawing/2014/main" id="{131AA6AB-69D3-4647-8493-7841D303A711}"/>
              </a:ext>
            </a:extLst>
          </p:cNvPr>
          <p:cNvSpPr>
            <a:spLocks noGrp="1" noChangeAspect="1"/>
          </p:cNvSpPr>
          <p:nvPr>
            <p:ph type="pic" sz="quarter" idx="92" hasCustomPrompt="1"/>
          </p:nvPr>
        </p:nvSpPr>
        <p:spPr>
          <a:xfrm>
            <a:off x="8175193" y="1779268"/>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8" name="Picture Placeholder 2">
            <a:extLst>
              <a:ext uri="{FF2B5EF4-FFF2-40B4-BE49-F238E27FC236}">
                <a16:creationId xmlns:a16="http://schemas.microsoft.com/office/drawing/2014/main" id="{163F9142-E903-2940-B113-F58C6326B033}"/>
              </a:ext>
            </a:extLst>
          </p:cNvPr>
          <p:cNvSpPr>
            <a:spLocks noGrp="1" noChangeAspect="1"/>
          </p:cNvSpPr>
          <p:nvPr>
            <p:ph type="pic" sz="quarter" idx="96" hasCustomPrompt="1"/>
          </p:nvPr>
        </p:nvSpPr>
        <p:spPr>
          <a:xfrm>
            <a:off x="8176072" y="3299384"/>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42" name="Picture Placeholder 2">
            <a:extLst>
              <a:ext uri="{FF2B5EF4-FFF2-40B4-BE49-F238E27FC236}">
                <a16:creationId xmlns:a16="http://schemas.microsoft.com/office/drawing/2014/main" id="{281F52CE-4DC4-5C4B-9E55-3FB69BEFD6DD}"/>
              </a:ext>
            </a:extLst>
          </p:cNvPr>
          <p:cNvSpPr>
            <a:spLocks noGrp="1" noChangeAspect="1"/>
          </p:cNvSpPr>
          <p:nvPr>
            <p:ph type="pic" sz="quarter" idx="100" hasCustomPrompt="1"/>
          </p:nvPr>
        </p:nvSpPr>
        <p:spPr>
          <a:xfrm>
            <a:off x="8176072" y="4822314"/>
            <a:ext cx="933498"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59" name="Text Placeholder 10">
            <a:extLst>
              <a:ext uri="{FF2B5EF4-FFF2-40B4-BE49-F238E27FC236}">
                <a16:creationId xmlns:a16="http://schemas.microsoft.com/office/drawing/2014/main" id="{33E4A2AE-7E17-4C4F-A275-48DFCEFD9417}"/>
              </a:ext>
            </a:extLst>
          </p:cNvPr>
          <p:cNvSpPr>
            <a:spLocks noGrp="1" noChangeAspect="1"/>
          </p:cNvSpPr>
          <p:nvPr>
            <p:ph type="body" sz="quarter" idx="104" hasCustomPrompt="1"/>
          </p:nvPr>
        </p:nvSpPr>
        <p:spPr>
          <a:xfrm>
            <a:off x="5519364" y="2364406"/>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0" name="Text Placeholder 14">
            <a:extLst>
              <a:ext uri="{FF2B5EF4-FFF2-40B4-BE49-F238E27FC236}">
                <a16:creationId xmlns:a16="http://schemas.microsoft.com/office/drawing/2014/main" id="{FE2BC6BF-6673-7341-B628-6033D4D92490}"/>
              </a:ext>
            </a:extLst>
          </p:cNvPr>
          <p:cNvSpPr>
            <a:spLocks noGrp="1" noChangeAspect="1"/>
          </p:cNvSpPr>
          <p:nvPr>
            <p:ph type="body" sz="quarter" idx="105" hasCustomPrompt="1"/>
          </p:nvPr>
        </p:nvSpPr>
        <p:spPr>
          <a:xfrm>
            <a:off x="5519364" y="17848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1" name="Text Placeholder 16">
            <a:extLst>
              <a:ext uri="{FF2B5EF4-FFF2-40B4-BE49-F238E27FC236}">
                <a16:creationId xmlns:a16="http://schemas.microsoft.com/office/drawing/2014/main" id="{D1370357-7BD8-0A4C-9686-8F7BA24345FF}"/>
              </a:ext>
            </a:extLst>
          </p:cNvPr>
          <p:cNvSpPr>
            <a:spLocks noGrp="1" noChangeAspect="1"/>
          </p:cNvSpPr>
          <p:nvPr>
            <p:ph type="body" sz="quarter" idx="106" hasCustomPrompt="1"/>
          </p:nvPr>
        </p:nvSpPr>
        <p:spPr>
          <a:xfrm>
            <a:off x="5518615"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2" name="Text Placeholder 10">
            <a:extLst>
              <a:ext uri="{FF2B5EF4-FFF2-40B4-BE49-F238E27FC236}">
                <a16:creationId xmlns:a16="http://schemas.microsoft.com/office/drawing/2014/main" id="{C8A10C82-9413-FB4A-BCA8-7E1355023917}"/>
              </a:ext>
            </a:extLst>
          </p:cNvPr>
          <p:cNvSpPr>
            <a:spLocks noGrp="1" noChangeAspect="1"/>
          </p:cNvSpPr>
          <p:nvPr>
            <p:ph type="body" sz="quarter" idx="107" hasCustomPrompt="1"/>
          </p:nvPr>
        </p:nvSpPr>
        <p:spPr>
          <a:xfrm>
            <a:off x="5519364"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3" name="Text Placeholder 14">
            <a:extLst>
              <a:ext uri="{FF2B5EF4-FFF2-40B4-BE49-F238E27FC236}">
                <a16:creationId xmlns:a16="http://schemas.microsoft.com/office/drawing/2014/main" id="{A78F47B2-2846-714D-AC79-DE277B846609}"/>
              </a:ext>
            </a:extLst>
          </p:cNvPr>
          <p:cNvSpPr>
            <a:spLocks noGrp="1" noChangeAspect="1"/>
          </p:cNvSpPr>
          <p:nvPr>
            <p:ph type="body" sz="quarter" idx="108" hasCustomPrompt="1"/>
          </p:nvPr>
        </p:nvSpPr>
        <p:spPr>
          <a:xfrm>
            <a:off x="5519364" y="33040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4" name="Text Placeholder 16">
            <a:extLst>
              <a:ext uri="{FF2B5EF4-FFF2-40B4-BE49-F238E27FC236}">
                <a16:creationId xmlns:a16="http://schemas.microsoft.com/office/drawing/2014/main" id="{5887964F-FA09-CC4C-B5EC-FC3C36876447}"/>
              </a:ext>
            </a:extLst>
          </p:cNvPr>
          <p:cNvSpPr>
            <a:spLocks noGrp="1" noChangeAspect="1"/>
          </p:cNvSpPr>
          <p:nvPr>
            <p:ph type="body" sz="quarter" idx="109" hasCustomPrompt="1"/>
          </p:nvPr>
        </p:nvSpPr>
        <p:spPr>
          <a:xfrm>
            <a:off x="5519364"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5" name="Text Placeholder 10">
            <a:extLst>
              <a:ext uri="{FF2B5EF4-FFF2-40B4-BE49-F238E27FC236}">
                <a16:creationId xmlns:a16="http://schemas.microsoft.com/office/drawing/2014/main" id="{5F01192D-829F-A94D-AAA6-AE92C5F5904D}"/>
              </a:ext>
            </a:extLst>
          </p:cNvPr>
          <p:cNvSpPr>
            <a:spLocks noGrp="1" noChangeAspect="1"/>
          </p:cNvSpPr>
          <p:nvPr>
            <p:ph type="body" sz="quarter" idx="110" hasCustomPrompt="1"/>
          </p:nvPr>
        </p:nvSpPr>
        <p:spPr>
          <a:xfrm>
            <a:off x="5519364"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6" name="Text Placeholder 14">
            <a:extLst>
              <a:ext uri="{FF2B5EF4-FFF2-40B4-BE49-F238E27FC236}">
                <a16:creationId xmlns:a16="http://schemas.microsoft.com/office/drawing/2014/main" id="{6530C860-E40B-7E40-96E6-21DFFF4E6CD8}"/>
              </a:ext>
            </a:extLst>
          </p:cNvPr>
          <p:cNvSpPr>
            <a:spLocks noGrp="1" noChangeAspect="1"/>
          </p:cNvSpPr>
          <p:nvPr>
            <p:ph type="body" sz="quarter" idx="111" hasCustomPrompt="1"/>
          </p:nvPr>
        </p:nvSpPr>
        <p:spPr>
          <a:xfrm>
            <a:off x="5519364"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7" name="Text Placeholder 16">
            <a:extLst>
              <a:ext uri="{FF2B5EF4-FFF2-40B4-BE49-F238E27FC236}">
                <a16:creationId xmlns:a16="http://schemas.microsoft.com/office/drawing/2014/main" id="{11972ADC-C30C-AD40-8926-B29D21EE6CDC}"/>
              </a:ext>
            </a:extLst>
          </p:cNvPr>
          <p:cNvSpPr>
            <a:spLocks noGrp="1" noChangeAspect="1"/>
          </p:cNvSpPr>
          <p:nvPr>
            <p:ph type="body" sz="quarter" idx="112" hasCustomPrompt="1"/>
          </p:nvPr>
        </p:nvSpPr>
        <p:spPr>
          <a:xfrm>
            <a:off x="5519364"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77" name="Text Placeholder 10">
            <a:extLst>
              <a:ext uri="{FF2B5EF4-FFF2-40B4-BE49-F238E27FC236}">
                <a16:creationId xmlns:a16="http://schemas.microsoft.com/office/drawing/2014/main" id="{66B1BC70-1EDC-A848-AC69-002510C8E60C}"/>
              </a:ext>
            </a:extLst>
          </p:cNvPr>
          <p:cNvSpPr>
            <a:spLocks noGrp="1" noChangeAspect="1"/>
          </p:cNvSpPr>
          <p:nvPr>
            <p:ph type="body" sz="quarter" idx="113" hasCustomPrompt="1"/>
          </p:nvPr>
        </p:nvSpPr>
        <p:spPr>
          <a:xfrm>
            <a:off x="9256924" y="2359910"/>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78" name="Text Placeholder 14">
            <a:extLst>
              <a:ext uri="{FF2B5EF4-FFF2-40B4-BE49-F238E27FC236}">
                <a16:creationId xmlns:a16="http://schemas.microsoft.com/office/drawing/2014/main" id="{65FB4B36-B2A2-A745-9801-270C3AECD8AA}"/>
              </a:ext>
            </a:extLst>
          </p:cNvPr>
          <p:cNvSpPr>
            <a:spLocks noGrp="1" noChangeAspect="1"/>
          </p:cNvSpPr>
          <p:nvPr>
            <p:ph type="body" sz="quarter" idx="114" hasCustomPrompt="1"/>
          </p:nvPr>
        </p:nvSpPr>
        <p:spPr>
          <a:xfrm>
            <a:off x="9256924" y="17803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79" name="Text Placeholder 16">
            <a:extLst>
              <a:ext uri="{FF2B5EF4-FFF2-40B4-BE49-F238E27FC236}">
                <a16:creationId xmlns:a16="http://schemas.microsoft.com/office/drawing/2014/main" id="{8CCB3875-0A0F-E840-A0ED-6568BDC6B016}"/>
              </a:ext>
            </a:extLst>
          </p:cNvPr>
          <p:cNvSpPr>
            <a:spLocks noGrp="1" noChangeAspect="1"/>
          </p:cNvSpPr>
          <p:nvPr>
            <p:ph type="body" sz="quarter" idx="115" hasCustomPrompt="1"/>
          </p:nvPr>
        </p:nvSpPr>
        <p:spPr>
          <a:xfrm>
            <a:off x="9257562" y="19891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0" name="Text Placeholder 10">
            <a:extLst>
              <a:ext uri="{FF2B5EF4-FFF2-40B4-BE49-F238E27FC236}">
                <a16:creationId xmlns:a16="http://schemas.microsoft.com/office/drawing/2014/main" id="{59A68BDD-22E3-9E47-A703-5ABB474FB44D}"/>
              </a:ext>
            </a:extLst>
          </p:cNvPr>
          <p:cNvSpPr>
            <a:spLocks noGrp="1" noChangeAspect="1"/>
          </p:cNvSpPr>
          <p:nvPr>
            <p:ph type="body" sz="quarter" idx="116" hasCustomPrompt="1"/>
          </p:nvPr>
        </p:nvSpPr>
        <p:spPr>
          <a:xfrm>
            <a:off x="9256924" y="38719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1" name="Text Placeholder 14">
            <a:extLst>
              <a:ext uri="{FF2B5EF4-FFF2-40B4-BE49-F238E27FC236}">
                <a16:creationId xmlns:a16="http://schemas.microsoft.com/office/drawing/2014/main" id="{30F4A901-EA22-6D47-A340-28A7FFE75558}"/>
              </a:ext>
            </a:extLst>
          </p:cNvPr>
          <p:cNvSpPr>
            <a:spLocks noGrp="1" noChangeAspect="1"/>
          </p:cNvSpPr>
          <p:nvPr>
            <p:ph type="body" sz="quarter" idx="117" hasCustomPrompt="1"/>
          </p:nvPr>
        </p:nvSpPr>
        <p:spPr>
          <a:xfrm>
            <a:off x="9256924" y="32995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2" name="Text Placeholder 16">
            <a:extLst>
              <a:ext uri="{FF2B5EF4-FFF2-40B4-BE49-F238E27FC236}">
                <a16:creationId xmlns:a16="http://schemas.microsoft.com/office/drawing/2014/main" id="{C0C00234-E76E-A84D-B8E8-413D63FA261D}"/>
              </a:ext>
            </a:extLst>
          </p:cNvPr>
          <p:cNvSpPr>
            <a:spLocks noGrp="1" noChangeAspect="1"/>
          </p:cNvSpPr>
          <p:nvPr>
            <p:ph type="body" sz="quarter" idx="118" hasCustomPrompt="1"/>
          </p:nvPr>
        </p:nvSpPr>
        <p:spPr>
          <a:xfrm>
            <a:off x="9256924" y="35083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3" name="Text Placeholder 10">
            <a:extLst>
              <a:ext uri="{FF2B5EF4-FFF2-40B4-BE49-F238E27FC236}">
                <a16:creationId xmlns:a16="http://schemas.microsoft.com/office/drawing/2014/main" id="{D35F0340-8B74-6D4D-B7E3-8959D4D62374}"/>
              </a:ext>
            </a:extLst>
          </p:cNvPr>
          <p:cNvSpPr>
            <a:spLocks noGrp="1" noChangeAspect="1"/>
          </p:cNvSpPr>
          <p:nvPr>
            <p:ph type="body" sz="quarter" idx="119" hasCustomPrompt="1"/>
          </p:nvPr>
        </p:nvSpPr>
        <p:spPr>
          <a:xfrm>
            <a:off x="9256924" y="5401915"/>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4" name="Text Placeholder 14">
            <a:extLst>
              <a:ext uri="{FF2B5EF4-FFF2-40B4-BE49-F238E27FC236}">
                <a16:creationId xmlns:a16="http://schemas.microsoft.com/office/drawing/2014/main" id="{D69E6FF2-AF87-A845-9D10-A697E3BEAF73}"/>
              </a:ext>
            </a:extLst>
          </p:cNvPr>
          <p:cNvSpPr>
            <a:spLocks noGrp="1" noChangeAspect="1"/>
          </p:cNvSpPr>
          <p:nvPr>
            <p:ph type="body" sz="quarter" idx="120" hasCustomPrompt="1"/>
          </p:nvPr>
        </p:nvSpPr>
        <p:spPr>
          <a:xfrm>
            <a:off x="9256924" y="4822314"/>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5" name="Text Placeholder 16">
            <a:extLst>
              <a:ext uri="{FF2B5EF4-FFF2-40B4-BE49-F238E27FC236}">
                <a16:creationId xmlns:a16="http://schemas.microsoft.com/office/drawing/2014/main" id="{AD3ADA6F-734D-BC4B-9104-86F5F10E4C1E}"/>
              </a:ext>
            </a:extLst>
          </p:cNvPr>
          <p:cNvSpPr>
            <a:spLocks noGrp="1" noChangeAspect="1"/>
          </p:cNvSpPr>
          <p:nvPr>
            <p:ph type="body" sz="quarter" idx="121" hasCustomPrompt="1"/>
          </p:nvPr>
        </p:nvSpPr>
        <p:spPr>
          <a:xfrm>
            <a:off x="9256924" y="5031115"/>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8" name="Picture Placeholder 2">
            <a:extLst>
              <a:ext uri="{FF2B5EF4-FFF2-40B4-BE49-F238E27FC236}">
                <a16:creationId xmlns:a16="http://schemas.microsoft.com/office/drawing/2014/main" id="{ECF68313-78C7-C241-A10D-520599054286}"/>
              </a:ext>
            </a:extLst>
          </p:cNvPr>
          <p:cNvSpPr>
            <a:spLocks noGrp="1" noChangeAspect="1"/>
          </p:cNvSpPr>
          <p:nvPr>
            <p:ph type="pic" sz="quarter" idx="122" hasCustomPrompt="1"/>
          </p:nvPr>
        </p:nvSpPr>
        <p:spPr>
          <a:xfrm>
            <a:off x="4433186"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41" name="Slide Number Placeholder 5">
            <a:extLst>
              <a:ext uri="{FF2B5EF4-FFF2-40B4-BE49-F238E27FC236}">
                <a16:creationId xmlns:a16="http://schemas.microsoft.com/office/drawing/2014/main" id="{D5F7D7CF-F1DF-8840-9E79-A48C2C23ECBD}"/>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38935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a:t>
            </a:r>
            <a:br>
              <a:rPr lang="en-US"/>
            </a:br>
            <a:r>
              <a:rPr lang="en-US"/>
              <a:t>Lorem ipsum dolor sit amet, consetetur </a:t>
            </a:r>
            <a:r>
              <a:rPr lang="en-US" err="1"/>
              <a:t>sadipscing</a:t>
            </a:r>
            <a:r>
              <a:rPr lang="en-US"/>
              <a:t> </a:t>
            </a:r>
            <a:r>
              <a:rPr lang="en-US" err="1"/>
              <a:t>elitr</a:t>
            </a:r>
            <a:endParaRPr lang="en-US"/>
          </a:p>
        </p:txBody>
      </p:sp>
      <p:sp>
        <p:nvSpPr>
          <p:cNvPr id="8" name="Slide Number Placeholder 5">
            <a:extLst>
              <a:ext uri="{FF2B5EF4-FFF2-40B4-BE49-F238E27FC236}">
                <a16:creationId xmlns:a16="http://schemas.microsoft.com/office/drawing/2014/main" id="{1EFC826A-8D82-4B45-92C1-FB977F37D5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Tree>
    <p:extLst>
      <p:ext uri="{BB962C8B-B14F-4D97-AF65-F5344CB8AC3E}">
        <p14:creationId xmlns:p14="http://schemas.microsoft.com/office/powerpoint/2010/main" val="309735014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0" name="Slide Number Placeholder 5">
            <a:extLst>
              <a:ext uri="{FF2B5EF4-FFF2-40B4-BE49-F238E27FC236}">
                <a16:creationId xmlns:a16="http://schemas.microsoft.com/office/drawing/2014/main" id="{F3C7CD64-FD7B-A84E-A965-47BEB822DDD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8477702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26774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6B55CB8-D356-CD46-8C3A-A4FE3774B26F}"/>
              </a:ext>
            </a:extLst>
          </p:cNvPr>
          <p:cNvSpPr>
            <a:spLocks noGrp="1"/>
          </p:cNvSpPr>
          <p:nvPr>
            <p:ph type="body" sz="quarter" idx="22" hasCustomPrompt="1"/>
          </p:nvPr>
        </p:nvSpPr>
        <p:spPr>
          <a:xfrm>
            <a:off x="685800"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3" name="Text Placeholder 6">
            <a:extLst>
              <a:ext uri="{FF2B5EF4-FFF2-40B4-BE49-F238E27FC236}">
                <a16:creationId xmlns:a16="http://schemas.microsoft.com/office/drawing/2014/main" id="{A3B92696-2631-D449-BC47-43C46653D301}"/>
              </a:ext>
            </a:extLst>
          </p:cNvPr>
          <p:cNvSpPr>
            <a:spLocks noGrp="1"/>
          </p:cNvSpPr>
          <p:nvPr>
            <p:ph type="body" sz="quarter" idx="34" hasCustomPrompt="1"/>
          </p:nvPr>
        </p:nvSpPr>
        <p:spPr>
          <a:xfrm>
            <a:off x="685801"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DCD740F0-9E10-7F4A-A982-A6C1779A91B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2" name="Slide Number Placeholder 5">
            <a:extLst>
              <a:ext uri="{FF2B5EF4-FFF2-40B4-BE49-F238E27FC236}">
                <a16:creationId xmlns:a16="http://schemas.microsoft.com/office/drawing/2014/main" id="{54AAE716-B571-994C-A073-91CF4540027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24">
            <a:extLst>
              <a:ext uri="{FF2B5EF4-FFF2-40B4-BE49-F238E27FC236}">
                <a16:creationId xmlns:a16="http://schemas.microsoft.com/office/drawing/2014/main" id="{AB004A04-7D8F-2A46-881D-B65517ABAC8A}"/>
              </a:ext>
            </a:extLst>
          </p:cNvPr>
          <p:cNvSpPr>
            <a:spLocks noGrp="1"/>
          </p:cNvSpPr>
          <p:nvPr>
            <p:ph type="body" sz="quarter" idx="35" hasCustomPrompt="1"/>
          </p:nvPr>
        </p:nvSpPr>
        <p:spPr>
          <a:xfrm>
            <a:off x="3471952"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4" name="Text Placeholder 6">
            <a:extLst>
              <a:ext uri="{FF2B5EF4-FFF2-40B4-BE49-F238E27FC236}">
                <a16:creationId xmlns:a16="http://schemas.microsoft.com/office/drawing/2014/main" id="{ABB8B7EA-DDBE-0E45-92A5-4EF07945D393}"/>
              </a:ext>
            </a:extLst>
          </p:cNvPr>
          <p:cNvSpPr>
            <a:spLocks noGrp="1"/>
          </p:cNvSpPr>
          <p:nvPr>
            <p:ph type="body" sz="quarter" idx="36" hasCustomPrompt="1"/>
          </p:nvPr>
        </p:nvSpPr>
        <p:spPr>
          <a:xfrm>
            <a:off x="3471953"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24">
            <a:extLst>
              <a:ext uri="{FF2B5EF4-FFF2-40B4-BE49-F238E27FC236}">
                <a16:creationId xmlns:a16="http://schemas.microsoft.com/office/drawing/2014/main" id="{B985C5A8-7B3C-794A-A63F-78138BC1F9A4}"/>
              </a:ext>
            </a:extLst>
          </p:cNvPr>
          <p:cNvSpPr>
            <a:spLocks noGrp="1"/>
          </p:cNvSpPr>
          <p:nvPr>
            <p:ph type="body" sz="quarter" idx="37" hasCustomPrompt="1"/>
          </p:nvPr>
        </p:nvSpPr>
        <p:spPr>
          <a:xfrm>
            <a:off x="6287638"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7" name="Text Placeholder 6">
            <a:extLst>
              <a:ext uri="{FF2B5EF4-FFF2-40B4-BE49-F238E27FC236}">
                <a16:creationId xmlns:a16="http://schemas.microsoft.com/office/drawing/2014/main" id="{28C92F59-6C69-2840-A3B3-678ADA9AAE91}"/>
              </a:ext>
            </a:extLst>
          </p:cNvPr>
          <p:cNvSpPr>
            <a:spLocks noGrp="1"/>
          </p:cNvSpPr>
          <p:nvPr>
            <p:ph type="body" sz="quarter" idx="38" hasCustomPrompt="1"/>
          </p:nvPr>
        </p:nvSpPr>
        <p:spPr>
          <a:xfrm>
            <a:off x="6287639"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8" name="Text Placeholder 24">
            <a:extLst>
              <a:ext uri="{FF2B5EF4-FFF2-40B4-BE49-F238E27FC236}">
                <a16:creationId xmlns:a16="http://schemas.microsoft.com/office/drawing/2014/main" id="{36C535D7-3AC3-694C-B64F-CB50FFFA7E89}"/>
              </a:ext>
            </a:extLst>
          </p:cNvPr>
          <p:cNvSpPr>
            <a:spLocks noGrp="1"/>
          </p:cNvSpPr>
          <p:nvPr>
            <p:ph type="body" sz="quarter" idx="39" hasCustomPrompt="1"/>
          </p:nvPr>
        </p:nvSpPr>
        <p:spPr>
          <a:xfrm>
            <a:off x="9080501"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0" name="Text Placeholder 6">
            <a:extLst>
              <a:ext uri="{FF2B5EF4-FFF2-40B4-BE49-F238E27FC236}">
                <a16:creationId xmlns:a16="http://schemas.microsoft.com/office/drawing/2014/main" id="{7D2039DA-DD54-6D42-80D2-3ECE5F6EF773}"/>
              </a:ext>
            </a:extLst>
          </p:cNvPr>
          <p:cNvSpPr>
            <a:spLocks noGrp="1"/>
          </p:cNvSpPr>
          <p:nvPr>
            <p:ph type="body" sz="quarter" idx="40" hasCustomPrompt="1"/>
          </p:nvPr>
        </p:nvSpPr>
        <p:spPr>
          <a:xfrm>
            <a:off x="9080502"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97070306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3645054"/>
          </a:xfrm>
        </p:spPr>
        <p:txBody>
          <a:bodyPr/>
          <a:lstStyle>
            <a:lvl1pPr>
              <a:spcBef>
                <a:spcPts val="600"/>
              </a:spcBef>
              <a:defRPr/>
            </a:lvl1pPr>
            <a:lvl2pPr>
              <a:spcBef>
                <a:spcPts val="600"/>
              </a:spcBef>
              <a:defRPr sz="1800"/>
            </a:lvl2pPr>
            <a:lvl3pPr marL="352425" indent="-130175">
              <a:spcBef>
                <a:spcPts val="400"/>
              </a:spcBef>
              <a:defRPr sz="1600"/>
            </a:lvl3pPr>
            <a:lvl4pPr marL="523875" indent="-120650">
              <a:spcBef>
                <a:spcPts val="300"/>
              </a:spcBef>
              <a:defRPr/>
            </a:lvl4pPr>
            <a:lvl5pPr marL="668338" indent="-115888">
              <a:spcBef>
                <a:spcPts val="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3645054"/>
          </a:xfrm>
        </p:spPr>
        <p:txBody>
          <a:bodyPr/>
          <a:lstStyle>
            <a:lvl1pPr>
              <a:spcBef>
                <a:spcPts val="600"/>
              </a:spcBef>
              <a:defRPr lang="en-GB" dirty="0"/>
            </a:lvl1pPr>
            <a:lvl2pPr>
              <a:spcBef>
                <a:spcPts val="600"/>
              </a:spcBef>
              <a:defRPr lang="en-GB" dirty="0"/>
            </a:lvl2pPr>
            <a:lvl3pPr marL="352425" indent="-130175">
              <a:spcBef>
                <a:spcPts val="400"/>
              </a:spcBef>
              <a:defRPr lang="en-GB" dirty="0"/>
            </a:lvl3pPr>
            <a:lvl4pPr marL="523875" indent="-120650">
              <a:spcBef>
                <a:spcPts val="300"/>
              </a:spcBef>
              <a:defRPr lang="en-GB" dirty="0"/>
            </a:lvl4pPr>
            <a:lvl5pPr marL="668338" indent="-115888">
              <a:spcBef>
                <a:spcPts val="200"/>
              </a:spcBef>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8" name="Slide Number Placeholder 5">
            <a:extLst>
              <a:ext uri="{FF2B5EF4-FFF2-40B4-BE49-F238E27FC236}">
                <a16:creationId xmlns:a16="http://schemas.microsoft.com/office/drawing/2014/main" id="{E691B009-7D95-5E46-8A2C-277DBFD6F7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10933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points - 3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A1352098-F173-BC43-8638-790CED78A198}"/>
              </a:ext>
            </a:extLst>
          </p:cNvPr>
          <p:cNvSpPr>
            <a:spLocks noGrp="1"/>
          </p:cNvSpPr>
          <p:nvPr>
            <p:ph type="body" sz="quarter" idx="32" hasCustomPrompt="1"/>
          </p:nvPr>
        </p:nvSpPr>
        <p:spPr>
          <a:xfrm>
            <a:off x="685800"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7" name="Title 21">
            <a:extLst>
              <a:ext uri="{FF2B5EF4-FFF2-40B4-BE49-F238E27FC236}">
                <a16:creationId xmlns:a16="http://schemas.microsoft.com/office/drawing/2014/main" id="{C64EC6AB-6BA8-044F-B8A5-F994CBBC2F63}"/>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8" name="Text Placeholder 6">
            <a:extLst>
              <a:ext uri="{FF2B5EF4-FFF2-40B4-BE49-F238E27FC236}">
                <a16:creationId xmlns:a16="http://schemas.microsoft.com/office/drawing/2014/main" id="{C7F49EC6-F759-8742-9442-74CDC955A215}"/>
              </a:ext>
            </a:extLst>
          </p:cNvPr>
          <p:cNvSpPr>
            <a:spLocks noGrp="1"/>
          </p:cNvSpPr>
          <p:nvPr>
            <p:ph type="body" sz="quarter" idx="43"/>
          </p:nvPr>
        </p:nvSpPr>
        <p:spPr>
          <a:xfrm>
            <a:off x="685800"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DA126C4-4136-6740-A83D-F38AD07B04D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31917E2B-AF4F-B941-B5EE-FFF8044B3C89}"/>
              </a:ext>
            </a:extLst>
          </p:cNvPr>
          <p:cNvSpPr>
            <a:spLocks noGrp="1"/>
          </p:cNvSpPr>
          <p:nvPr>
            <p:ph type="body" sz="quarter" idx="44" hasCustomPrompt="1"/>
          </p:nvPr>
        </p:nvSpPr>
        <p:spPr>
          <a:xfrm>
            <a:off x="4416552"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6">
            <a:extLst>
              <a:ext uri="{FF2B5EF4-FFF2-40B4-BE49-F238E27FC236}">
                <a16:creationId xmlns:a16="http://schemas.microsoft.com/office/drawing/2014/main" id="{673230E5-2B62-5A40-B5CB-183D5EB580F8}"/>
              </a:ext>
            </a:extLst>
          </p:cNvPr>
          <p:cNvSpPr>
            <a:spLocks noGrp="1"/>
          </p:cNvSpPr>
          <p:nvPr>
            <p:ph type="body" sz="quarter" idx="45"/>
          </p:nvPr>
        </p:nvSpPr>
        <p:spPr>
          <a:xfrm>
            <a:off x="4416552"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FAF990A-3684-7B45-838B-58636F9CDE6C}"/>
              </a:ext>
            </a:extLst>
          </p:cNvPr>
          <p:cNvSpPr>
            <a:spLocks noGrp="1"/>
          </p:cNvSpPr>
          <p:nvPr>
            <p:ph type="body" sz="quarter" idx="46" hasCustomPrompt="1"/>
          </p:nvPr>
        </p:nvSpPr>
        <p:spPr>
          <a:xfrm>
            <a:off x="8129016"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ext Placeholder 6">
            <a:extLst>
              <a:ext uri="{FF2B5EF4-FFF2-40B4-BE49-F238E27FC236}">
                <a16:creationId xmlns:a16="http://schemas.microsoft.com/office/drawing/2014/main" id="{30540E71-CBB9-7E47-9FF0-6D8D6C1D993A}"/>
              </a:ext>
            </a:extLst>
          </p:cNvPr>
          <p:cNvSpPr>
            <a:spLocks noGrp="1"/>
          </p:cNvSpPr>
          <p:nvPr>
            <p:ph type="body" sz="quarter" idx="47"/>
          </p:nvPr>
        </p:nvSpPr>
        <p:spPr>
          <a:xfrm>
            <a:off x="8129016"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32829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s - 4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09461ED9-547A-8140-9E2B-8401E16BD14F}"/>
              </a:ext>
            </a:extLst>
          </p:cNvPr>
          <p:cNvSpPr>
            <a:spLocks noGrp="1"/>
          </p:cNvSpPr>
          <p:nvPr>
            <p:ph type="body" sz="quarter" idx="34" hasCustomPrompt="1"/>
          </p:nvPr>
        </p:nvSpPr>
        <p:spPr>
          <a:xfrm>
            <a:off x="68580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E17F3F0D-77C0-0048-8E0F-FD44D2BEAC1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Text Placeholder 4">
            <a:extLst>
              <a:ext uri="{FF2B5EF4-FFF2-40B4-BE49-F238E27FC236}">
                <a16:creationId xmlns:a16="http://schemas.microsoft.com/office/drawing/2014/main" id="{EC791D9D-D0F6-614B-9EAE-DBFA21976811}"/>
              </a:ext>
            </a:extLst>
          </p:cNvPr>
          <p:cNvSpPr>
            <a:spLocks noGrp="1"/>
          </p:cNvSpPr>
          <p:nvPr>
            <p:ph type="body" sz="quarter" idx="49"/>
          </p:nvPr>
        </p:nvSpPr>
        <p:spPr>
          <a:xfrm>
            <a:off x="68580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F91AF64-B120-3A48-96D8-13F8C7A0C9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6">
            <a:extLst>
              <a:ext uri="{FF2B5EF4-FFF2-40B4-BE49-F238E27FC236}">
                <a16:creationId xmlns:a16="http://schemas.microsoft.com/office/drawing/2014/main" id="{EF6BFF16-CF2C-6D4A-B14C-57E4FE8C47EA}"/>
              </a:ext>
            </a:extLst>
          </p:cNvPr>
          <p:cNvSpPr>
            <a:spLocks noGrp="1"/>
          </p:cNvSpPr>
          <p:nvPr>
            <p:ph type="body" sz="quarter" idx="50" hasCustomPrompt="1"/>
          </p:nvPr>
        </p:nvSpPr>
        <p:spPr>
          <a:xfrm>
            <a:off x="347472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4" name="Text Placeholder 4">
            <a:extLst>
              <a:ext uri="{FF2B5EF4-FFF2-40B4-BE49-F238E27FC236}">
                <a16:creationId xmlns:a16="http://schemas.microsoft.com/office/drawing/2014/main" id="{1015813F-1DE0-064C-8E2C-C591549FA9FB}"/>
              </a:ext>
            </a:extLst>
          </p:cNvPr>
          <p:cNvSpPr>
            <a:spLocks noGrp="1"/>
          </p:cNvSpPr>
          <p:nvPr>
            <p:ph type="body" sz="quarter" idx="51"/>
          </p:nvPr>
        </p:nvSpPr>
        <p:spPr>
          <a:xfrm>
            <a:off x="347472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66A5A6DA-8E24-A34E-86A8-AA47C52D6837}"/>
              </a:ext>
            </a:extLst>
          </p:cNvPr>
          <p:cNvSpPr>
            <a:spLocks noGrp="1"/>
          </p:cNvSpPr>
          <p:nvPr>
            <p:ph type="body" sz="quarter" idx="52" hasCustomPrompt="1"/>
          </p:nvPr>
        </p:nvSpPr>
        <p:spPr>
          <a:xfrm>
            <a:off x="629107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5" name="Text Placeholder 4">
            <a:extLst>
              <a:ext uri="{FF2B5EF4-FFF2-40B4-BE49-F238E27FC236}">
                <a16:creationId xmlns:a16="http://schemas.microsoft.com/office/drawing/2014/main" id="{FEFD8EEE-6E77-244F-9536-2D9F9133DFBC}"/>
              </a:ext>
            </a:extLst>
          </p:cNvPr>
          <p:cNvSpPr>
            <a:spLocks noGrp="1"/>
          </p:cNvSpPr>
          <p:nvPr>
            <p:ph type="body" sz="quarter" idx="53"/>
          </p:nvPr>
        </p:nvSpPr>
        <p:spPr>
          <a:xfrm>
            <a:off x="629107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6">
            <a:extLst>
              <a:ext uri="{FF2B5EF4-FFF2-40B4-BE49-F238E27FC236}">
                <a16:creationId xmlns:a16="http://schemas.microsoft.com/office/drawing/2014/main" id="{824C60CC-33BB-9F4D-B062-276C68A293FA}"/>
              </a:ext>
            </a:extLst>
          </p:cNvPr>
          <p:cNvSpPr>
            <a:spLocks noGrp="1"/>
          </p:cNvSpPr>
          <p:nvPr>
            <p:ph type="body" sz="quarter" idx="54" hasCustomPrompt="1"/>
          </p:nvPr>
        </p:nvSpPr>
        <p:spPr>
          <a:xfrm>
            <a:off x="907999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4">
            <a:extLst>
              <a:ext uri="{FF2B5EF4-FFF2-40B4-BE49-F238E27FC236}">
                <a16:creationId xmlns:a16="http://schemas.microsoft.com/office/drawing/2014/main" id="{595CC227-1404-7D4C-9FCF-50D03E82E2AA}"/>
              </a:ext>
            </a:extLst>
          </p:cNvPr>
          <p:cNvSpPr>
            <a:spLocks noGrp="1"/>
          </p:cNvSpPr>
          <p:nvPr>
            <p:ph type="body" sz="quarter" idx="55"/>
          </p:nvPr>
        </p:nvSpPr>
        <p:spPr>
          <a:xfrm>
            <a:off x="907999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4995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vl1pPr>
          </a:lstStyle>
          <a:p>
            <a:r>
              <a:rPr lang="en-US"/>
              <a:t>This is a two-line page title, </a:t>
            </a:r>
            <a:br>
              <a:rPr lang="en-US"/>
            </a:br>
            <a:r>
              <a:rPr lang="en-US"/>
              <a:t>click to add text</a:t>
            </a:r>
          </a:p>
        </p:txBody>
      </p:sp>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2212848"/>
            <a:ext cx="4792661" cy="3138696"/>
          </a:xfrm>
          <a:prstGeom prst="rect">
            <a:avLst/>
          </a:prstGeom>
        </p:spPr>
        <p:txBody>
          <a:bodyPr lIns="0" tIns="0" rIns="0" bIns="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Duis </a:t>
            </a:r>
            <a:r>
              <a:rPr lang="en-GB" err="1">
                <a:solidFill>
                  <a:srgbClr val="0E141F"/>
                </a:solidFill>
                <a:effectLst/>
                <a:latin typeface="GE Inspira Sans" panose="020B0503060000000003" pitchFamily="34" charset="77"/>
              </a:rPr>
              <a:t>autem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vel</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eum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iriure</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hendrerit</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vulputate</a:t>
            </a:r>
            <a:r>
              <a:rPr lang="en-GB">
                <a:solidFill>
                  <a:srgbClr val="0E141F"/>
                </a:solidFill>
                <a:effectLst/>
                <a:latin typeface="GE Inspira Sans" panose="020B0503060000000003" pitchFamily="34" charset="77"/>
              </a:rPr>
              <a: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8" name="Picture 7">
            <a:extLst>
              <a:ext uri="{FF2B5EF4-FFF2-40B4-BE49-F238E27FC236}">
                <a16:creationId xmlns:a16="http://schemas.microsoft.com/office/drawing/2014/main" id="{F81EECCE-034D-8D4C-919A-9B83CAB113C1}"/>
              </a:ext>
            </a:extLst>
          </p:cNvPr>
          <p:cNvPicPr>
            <a:picLocks noChangeAspect="1"/>
          </p:cNvPicPr>
          <p:nvPr userDrawn="1"/>
        </p:nvPicPr>
        <p:blipFill rotWithShape="1">
          <a:blip r:embed="rId3"/>
          <a:srcRect l="77605"/>
          <a:stretch/>
        </p:blipFill>
        <p:spPr>
          <a:xfrm>
            <a:off x="9461500" y="5943600"/>
            <a:ext cx="2730500" cy="914400"/>
          </a:xfrm>
          <a:prstGeom prst="rect">
            <a:avLst/>
          </a:prstGeom>
        </p:spPr>
      </p:pic>
      <p:sp>
        <p:nvSpPr>
          <p:cNvPr id="11" name="Slide Number Placeholder 5">
            <a:extLst>
              <a:ext uri="{FF2B5EF4-FFF2-40B4-BE49-F238E27FC236}">
                <a16:creationId xmlns:a16="http://schemas.microsoft.com/office/drawing/2014/main" id="{03468D98-1F5A-F047-A042-5DB36DE3098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19905844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mj-lt"/>
              </a:defRPr>
            </a:lvl1pPr>
          </a:lstStyle>
          <a:p>
            <a:r>
              <a:rPr lang="en-US"/>
              <a:t>This is a one-line page title, click to add text</a:t>
            </a:r>
          </a:p>
        </p:txBody>
      </p:sp>
      <p:sp>
        <p:nvSpPr>
          <p:cNvPr id="5" name="Slide Number Placeholder 5">
            <a:extLst>
              <a:ext uri="{FF2B5EF4-FFF2-40B4-BE49-F238E27FC236}">
                <a16:creationId xmlns:a16="http://schemas.microsoft.com/office/drawing/2014/main" id="{7B577954-4CA1-9448-90EA-0F5402E3A79C}"/>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95207804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5" name="Slide Number Placeholder 5">
            <a:extLst>
              <a:ext uri="{FF2B5EF4-FFF2-40B4-BE49-F238E27FC236}">
                <a16:creationId xmlns:a16="http://schemas.microsoft.com/office/drawing/2014/main" id="{14E79B84-91D2-954C-AB62-2D3A913B6FE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028622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0" y="0"/>
            <a:ext cx="121908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pic>
        <p:nvPicPr>
          <p:cNvPr id="5" name="Picture 4">
            <a:extLst>
              <a:ext uri="{FF2B5EF4-FFF2-40B4-BE49-F238E27FC236}">
                <a16:creationId xmlns:a16="http://schemas.microsoft.com/office/drawing/2014/main" id="{720D53E8-F57E-3F4A-AB24-3194D6AD9C49}"/>
              </a:ext>
            </a:extLst>
          </p:cNvPr>
          <p:cNvPicPr>
            <a:picLocks noChangeAspect="1"/>
          </p:cNvPicPr>
          <p:nvPr userDrawn="1"/>
        </p:nvPicPr>
        <p:blipFill>
          <a:blip r:embed="rId3"/>
          <a:srcRect/>
          <a:stretch/>
        </p:blipFill>
        <p:spPr>
          <a:xfrm>
            <a:off x="0" y="5943600"/>
            <a:ext cx="12192000" cy="914400"/>
          </a:xfrm>
          <a:prstGeom prst="rect">
            <a:avLst/>
          </a:prstGeom>
          <a:noFill/>
        </p:spPr>
      </p:pic>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6840970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 content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84684" y="1703672"/>
            <a:ext cx="5367103"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896061" y="2304514"/>
            <a:ext cx="4724577" cy="3127292"/>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p>
        </p:txBody>
      </p:sp>
      <p:sp>
        <p:nvSpPr>
          <p:cNvPr id="32" name="Rectangle 31">
            <a:extLst>
              <a:ext uri="{FF2B5EF4-FFF2-40B4-BE49-F238E27FC236}">
                <a16:creationId xmlns:a16="http://schemas.microsoft.com/office/drawing/2014/main" id="{D5F4AAE6-868C-904D-BF96-AF7ED488EDC3}"/>
              </a:ext>
            </a:extLst>
          </p:cNvPr>
          <p:cNvSpPr/>
          <p:nvPr userDrawn="1"/>
        </p:nvSpPr>
        <p:spPr>
          <a:xfrm>
            <a:off x="6229300" y="1703672"/>
            <a:ext cx="5364362"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6419ECA-075D-7141-A138-AB42B5FCFC92}"/>
              </a:ext>
            </a:extLst>
          </p:cNvPr>
          <p:cNvSpPr>
            <a:spLocks noGrp="1"/>
          </p:cNvSpPr>
          <p:nvPr>
            <p:ph type="body" sz="quarter" idx="24" hasCustomPrompt="1"/>
          </p:nvPr>
        </p:nvSpPr>
        <p:spPr>
          <a:xfrm>
            <a:off x="6569205" y="2304514"/>
            <a:ext cx="4733239" cy="3133880"/>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p:txBody>
      </p:sp>
      <p:sp>
        <p:nvSpPr>
          <p:cNvPr id="13" name="Text Placeholder 6">
            <a:extLst>
              <a:ext uri="{FF2B5EF4-FFF2-40B4-BE49-F238E27FC236}">
                <a16:creationId xmlns:a16="http://schemas.microsoft.com/office/drawing/2014/main" id="{DBF0A623-0BA6-5E41-B560-EBC0ED72AF4F}"/>
              </a:ext>
            </a:extLst>
          </p:cNvPr>
          <p:cNvSpPr>
            <a:spLocks noGrp="1"/>
          </p:cNvSpPr>
          <p:nvPr>
            <p:ph type="body" sz="quarter" idx="27" hasCustomPrompt="1"/>
          </p:nvPr>
        </p:nvSpPr>
        <p:spPr>
          <a:xfrm>
            <a:off x="890631" y="1792224"/>
            <a:ext cx="474382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6">
            <a:extLst>
              <a:ext uri="{FF2B5EF4-FFF2-40B4-BE49-F238E27FC236}">
                <a16:creationId xmlns:a16="http://schemas.microsoft.com/office/drawing/2014/main" id="{746F5DEC-0132-9D4E-BE41-AACBCF796FBC}"/>
              </a:ext>
            </a:extLst>
          </p:cNvPr>
          <p:cNvSpPr>
            <a:spLocks noGrp="1"/>
          </p:cNvSpPr>
          <p:nvPr>
            <p:ph type="body" sz="quarter" idx="28" hasCustomPrompt="1"/>
          </p:nvPr>
        </p:nvSpPr>
        <p:spPr>
          <a:xfrm>
            <a:off x="6558319" y="1789305"/>
            <a:ext cx="474382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E8B20C71-C916-F842-A199-D5BDFFBF05B4}"/>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0" name="Slide Number Placeholder 5">
            <a:extLst>
              <a:ext uri="{FF2B5EF4-FFF2-40B4-BE49-F238E27FC236}">
                <a16:creationId xmlns:a16="http://schemas.microsoft.com/office/drawing/2014/main" id="{54165953-7048-6E43-A1C7-524F52145FF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95563640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 content - 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21185"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9BA50-C8D6-A644-A161-AFA6D14F593B}"/>
              </a:ext>
            </a:extLst>
          </p:cNvPr>
          <p:cNvSpPr/>
          <p:nvPr userDrawn="1"/>
        </p:nvSpPr>
        <p:spPr>
          <a:xfrm>
            <a:off x="4277289"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E07936-5FB1-B143-B229-FB69719E9822}"/>
              </a:ext>
            </a:extLst>
          </p:cNvPr>
          <p:cNvSpPr/>
          <p:nvPr userDrawn="1"/>
        </p:nvSpPr>
        <p:spPr>
          <a:xfrm>
            <a:off x="8045558"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6529" y="2327913"/>
            <a:ext cx="3086848" cy="3140980"/>
          </a:xfrm>
          <a:prstGeom prst="rect">
            <a:avLst/>
          </a:prstGeom>
        </p:spPr>
        <p:txBody>
          <a:bodyPr lIns="0" tIns="0" rIns="0" bIns="0">
            <a:noAutofit/>
          </a:bodyPr>
          <a:lstStyle>
            <a:lvl1pPr marL="0" indent="0">
              <a:lnSpc>
                <a:spcPct val="100000"/>
              </a:lnSpc>
              <a:spcBef>
                <a:spcPts val="600"/>
              </a:spcBef>
              <a:spcAft>
                <a:spcPts val="0"/>
              </a:spcAft>
              <a:buFontTx/>
              <a:buNone/>
              <a:defRPr lang="en-US" sz="1400" kern="1200" dirty="0">
                <a:solidFill>
                  <a:srgbClr val="0E141F"/>
                </a:solidFill>
                <a:effectLst/>
                <a:latin typeface="GE Inspira Sans" panose="020B0503060000000003" pitchFamily="34" charset="77"/>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9" name="Text Placeholder 24">
            <a:extLst>
              <a:ext uri="{FF2B5EF4-FFF2-40B4-BE49-F238E27FC236}">
                <a16:creationId xmlns:a16="http://schemas.microsoft.com/office/drawing/2014/main" id="{330CA67E-C7B8-954A-B603-A0B7C69610A2}"/>
              </a:ext>
            </a:extLst>
          </p:cNvPr>
          <p:cNvSpPr>
            <a:spLocks noGrp="1"/>
          </p:cNvSpPr>
          <p:nvPr>
            <p:ph type="body" sz="quarter" idx="23" hasCustomPrompt="1"/>
          </p:nvPr>
        </p:nvSpPr>
        <p:spPr>
          <a:xfrm>
            <a:off x="4547202" y="2327913"/>
            <a:ext cx="3086848" cy="3213865"/>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30" name="Text Placeholder 24">
            <a:extLst>
              <a:ext uri="{FF2B5EF4-FFF2-40B4-BE49-F238E27FC236}">
                <a16:creationId xmlns:a16="http://schemas.microsoft.com/office/drawing/2014/main" id="{71A6698D-6234-1F48-8A0C-8D587D552FC5}"/>
              </a:ext>
            </a:extLst>
          </p:cNvPr>
          <p:cNvSpPr>
            <a:spLocks noGrp="1"/>
          </p:cNvSpPr>
          <p:nvPr>
            <p:ph type="body" sz="quarter" idx="24" hasCustomPrompt="1"/>
          </p:nvPr>
        </p:nvSpPr>
        <p:spPr>
          <a:xfrm>
            <a:off x="8320844" y="2327913"/>
            <a:ext cx="3086848" cy="3216070"/>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6" name="Text Placeholder 6">
            <a:extLst>
              <a:ext uri="{FF2B5EF4-FFF2-40B4-BE49-F238E27FC236}">
                <a16:creationId xmlns:a16="http://schemas.microsoft.com/office/drawing/2014/main" id="{E7E351A0-89AB-4049-9626-AE3EE5DA6C33}"/>
              </a:ext>
            </a:extLst>
          </p:cNvPr>
          <p:cNvSpPr>
            <a:spLocks noGrp="1"/>
          </p:cNvSpPr>
          <p:nvPr>
            <p:ph type="body" sz="quarter" idx="27" hasCustomPrompt="1"/>
          </p:nvPr>
        </p:nvSpPr>
        <p:spPr>
          <a:xfrm>
            <a:off x="792947"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6">
            <a:extLst>
              <a:ext uri="{FF2B5EF4-FFF2-40B4-BE49-F238E27FC236}">
                <a16:creationId xmlns:a16="http://schemas.microsoft.com/office/drawing/2014/main" id="{3C7D2593-68CE-E044-8546-9348E1ED75CB}"/>
              </a:ext>
            </a:extLst>
          </p:cNvPr>
          <p:cNvSpPr>
            <a:spLocks noGrp="1"/>
          </p:cNvSpPr>
          <p:nvPr>
            <p:ph type="body" sz="quarter" idx="28" hasCustomPrompt="1"/>
          </p:nvPr>
        </p:nvSpPr>
        <p:spPr>
          <a:xfrm>
            <a:off x="4554366"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08AD627-FECA-3D4D-BCA6-C81C4DD47A1F}"/>
              </a:ext>
            </a:extLst>
          </p:cNvPr>
          <p:cNvSpPr>
            <a:spLocks noGrp="1"/>
          </p:cNvSpPr>
          <p:nvPr>
            <p:ph type="body" sz="quarter" idx="29" hasCustomPrompt="1"/>
          </p:nvPr>
        </p:nvSpPr>
        <p:spPr>
          <a:xfrm>
            <a:off x="8310469"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3" name="Title 21">
            <a:extLst>
              <a:ext uri="{FF2B5EF4-FFF2-40B4-BE49-F238E27FC236}">
                <a16:creationId xmlns:a16="http://schemas.microsoft.com/office/drawing/2014/main" id="{6FE9E7D0-F056-EA46-BA73-39BE80A84BB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3" name="Slide Number Placeholder 5">
            <a:extLst>
              <a:ext uri="{FF2B5EF4-FFF2-40B4-BE49-F238E27FC236}">
                <a16:creationId xmlns:a16="http://schemas.microsoft.com/office/drawing/2014/main" id="{57839331-7374-C044-A79C-1E9604FD073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985294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209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content - 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18010" y="158675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3354"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43" name="Rectangle 42">
            <a:extLst>
              <a:ext uri="{FF2B5EF4-FFF2-40B4-BE49-F238E27FC236}">
                <a16:creationId xmlns:a16="http://schemas.microsoft.com/office/drawing/2014/main" id="{67A29F3A-77F8-D941-8C8C-031470577026}"/>
              </a:ext>
            </a:extLst>
          </p:cNvPr>
          <p:cNvSpPr/>
          <p:nvPr userDrawn="1"/>
        </p:nvSpPr>
        <p:spPr>
          <a:xfrm>
            <a:off x="334146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E3B41DF-38A2-134B-85A2-25FEB3B4F7B1}"/>
              </a:ext>
            </a:extLst>
          </p:cNvPr>
          <p:cNvSpPr/>
          <p:nvPr userDrawn="1"/>
        </p:nvSpPr>
        <p:spPr>
          <a:xfrm>
            <a:off x="616491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FED38F-B83A-D94E-BBF3-09BF4BD2E917}"/>
              </a:ext>
            </a:extLst>
          </p:cNvPr>
          <p:cNvSpPr/>
          <p:nvPr userDrawn="1"/>
        </p:nvSpPr>
        <p:spPr>
          <a:xfrm>
            <a:off x="8988359" y="1592263"/>
            <a:ext cx="2688336"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4">
            <a:extLst>
              <a:ext uri="{FF2B5EF4-FFF2-40B4-BE49-F238E27FC236}">
                <a16:creationId xmlns:a16="http://schemas.microsoft.com/office/drawing/2014/main" id="{9890B971-BFD0-114A-9A91-FBF6DF9ACBB0}"/>
              </a:ext>
            </a:extLst>
          </p:cNvPr>
          <p:cNvSpPr>
            <a:spLocks noGrp="1"/>
          </p:cNvSpPr>
          <p:nvPr>
            <p:ph type="body" sz="quarter" idx="29" hasCustomPrompt="1"/>
          </p:nvPr>
        </p:nvSpPr>
        <p:spPr>
          <a:xfrm>
            <a:off x="3616303"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0" name="Text Placeholder 24">
            <a:extLst>
              <a:ext uri="{FF2B5EF4-FFF2-40B4-BE49-F238E27FC236}">
                <a16:creationId xmlns:a16="http://schemas.microsoft.com/office/drawing/2014/main" id="{A849B5FC-653A-C04F-877B-066E9ED14581}"/>
              </a:ext>
            </a:extLst>
          </p:cNvPr>
          <p:cNvSpPr>
            <a:spLocks noGrp="1"/>
          </p:cNvSpPr>
          <p:nvPr>
            <p:ph type="body" sz="quarter" idx="30" hasCustomPrompt="1"/>
          </p:nvPr>
        </p:nvSpPr>
        <p:spPr>
          <a:xfrm>
            <a:off x="6440718"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3" name="Text Placeholder 24">
            <a:extLst>
              <a:ext uri="{FF2B5EF4-FFF2-40B4-BE49-F238E27FC236}">
                <a16:creationId xmlns:a16="http://schemas.microsoft.com/office/drawing/2014/main" id="{024A4193-D541-F341-B9B3-BF89F7FBE6E2}"/>
              </a:ext>
            </a:extLst>
          </p:cNvPr>
          <p:cNvSpPr>
            <a:spLocks noGrp="1"/>
          </p:cNvSpPr>
          <p:nvPr>
            <p:ph type="body" sz="quarter" idx="31" hasCustomPrompt="1"/>
          </p:nvPr>
        </p:nvSpPr>
        <p:spPr>
          <a:xfrm>
            <a:off x="9266599"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2" name="Text Placeholder 6">
            <a:extLst>
              <a:ext uri="{FF2B5EF4-FFF2-40B4-BE49-F238E27FC236}">
                <a16:creationId xmlns:a16="http://schemas.microsoft.com/office/drawing/2014/main" id="{E47D8C3E-2D63-5A4B-8D52-5A7783D6DE90}"/>
              </a:ext>
            </a:extLst>
          </p:cNvPr>
          <p:cNvSpPr>
            <a:spLocks noGrp="1"/>
          </p:cNvSpPr>
          <p:nvPr>
            <p:ph type="body" sz="quarter" idx="34" hasCustomPrompt="1"/>
          </p:nvPr>
        </p:nvSpPr>
        <p:spPr>
          <a:xfrm>
            <a:off x="787923"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6" name="Text Placeholder 6">
            <a:extLst>
              <a:ext uri="{FF2B5EF4-FFF2-40B4-BE49-F238E27FC236}">
                <a16:creationId xmlns:a16="http://schemas.microsoft.com/office/drawing/2014/main" id="{5ECC8345-B39F-664D-90DE-803630EB4006}"/>
              </a:ext>
            </a:extLst>
          </p:cNvPr>
          <p:cNvSpPr>
            <a:spLocks noGrp="1"/>
          </p:cNvSpPr>
          <p:nvPr>
            <p:ph type="body" sz="quarter" idx="35" hasCustomPrompt="1"/>
          </p:nvPr>
        </p:nvSpPr>
        <p:spPr>
          <a:xfrm>
            <a:off x="3616118"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9" name="Text Placeholder 6">
            <a:extLst>
              <a:ext uri="{FF2B5EF4-FFF2-40B4-BE49-F238E27FC236}">
                <a16:creationId xmlns:a16="http://schemas.microsoft.com/office/drawing/2014/main" id="{57A57D5F-0B83-6444-AD5C-15611EBB9595}"/>
              </a:ext>
            </a:extLst>
          </p:cNvPr>
          <p:cNvSpPr>
            <a:spLocks noGrp="1"/>
          </p:cNvSpPr>
          <p:nvPr>
            <p:ph type="body" sz="quarter" idx="36" hasCustomPrompt="1"/>
          </p:nvPr>
        </p:nvSpPr>
        <p:spPr>
          <a:xfrm>
            <a:off x="6445779"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A446962-F1FE-5E41-AD29-0F18C740380C}"/>
              </a:ext>
            </a:extLst>
          </p:cNvPr>
          <p:cNvSpPr>
            <a:spLocks noGrp="1"/>
          </p:cNvSpPr>
          <p:nvPr>
            <p:ph type="body" sz="quarter" idx="37" hasCustomPrompt="1"/>
          </p:nvPr>
        </p:nvSpPr>
        <p:spPr>
          <a:xfrm>
            <a:off x="9276906"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8" name="Title 21">
            <a:extLst>
              <a:ext uri="{FF2B5EF4-FFF2-40B4-BE49-F238E27FC236}">
                <a16:creationId xmlns:a16="http://schemas.microsoft.com/office/drawing/2014/main" id="{9593476A-9268-1A46-924B-0EC4EFC4EDB5}"/>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Slide Number Placeholder 5">
            <a:extLst>
              <a:ext uri="{FF2B5EF4-FFF2-40B4-BE49-F238E27FC236}">
                <a16:creationId xmlns:a16="http://schemas.microsoft.com/office/drawing/2014/main" id="{CF72C1D7-95BA-A548-A776-EC5439EA110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28955243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621025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1381584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4537369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rgbClr val="002D5D"/>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72611075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211906"/>
            <a:ext cx="8648844" cy="2336347"/>
          </a:xfrm>
          <a:prstGeom prst="rect">
            <a:avLst/>
          </a:prstGeom>
        </p:spPr>
        <p:txBody>
          <a:bodyPr lIns="0" tIns="0" rIns="0" bIns="0" anchor="t">
            <a:noAutofit/>
          </a:bodyPr>
          <a:lstStyle>
            <a:lvl1pPr marL="0" indent="0">
              <a:lnSpc>
                <a:spcPts val="5500"/>
              </a:lnSpc>
              <a:spcBef>
                <a:spcPts val="0"/>
              </a:spcBef>
              <a:spcAft>
                <a:spcPts val="0"/>
              </a:spcAft>
              <a:buFontTx/>
              <a:buNone/>
              <a:defRPr lang="en-GB" sz="4000" spc="0" baseline="0" smtClean="0">
                <a:solidFill>
                  <a:schemeClr val="bg2"/>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Statement, click to add text. Ut </a:t>
            </a:r>
            <a:r>
              <a:rPr lang="en-GB" err="1">
                <a:solidFill>
                  <a:srgbClr val="142338"/>
                </a:solidFill>
                <a:effectLst/>
                <a:latin typeface="GE Inspira Sans" panose="020B0503060000000003" pitchFamily="34" charset="77"/>
              </a:rPr>
              <a:t>enim</a:t>
            </a:r>
            <a:r>
              <a:rPr lang="en-GB">
                <a:solidFill>
                  <a:srgbClr val="142338"/>
                </a:solidFill>
                <a:effectLst/>
                <a:latin typeface="GE Inspira Sans" panose="020B0503060000000003" pitchFamily="34" charset="77"/>
              </a:rPr>
              <a:t> ad minim </a:t>
            </a:r>
            <a:r>
              <a:rPr lang="en-GB" err="1">
                <a:solidFill>
                  <a:srgbClr val="142338"/>
                </a:solidFill>
                <a:effectLst/>
                <a:latin typeface="GE Inspira Sans" panose="020B0503060000000003" pitchFamily="34" charset="77"/>
              </a:rPr>
              <a:t>veniam</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quis</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nostrud</a:t>
            </a:r>
            <a:r>
              <a:rPr lang="en-GB">
                <a:solidFill>
                  <a:srgbClr val="142338"/>
                </a:solidFill>
                <a:effectLst/>
                <a:latin typeface="GE Inspira Sans" panose="020B0503060000000003" pitchFamily="34" charset="77"/>
              </a:rPr>
              <a:t> exercitation </a:t>
            </a:r>
            <a:r>
              <a:rPr lang="en-GB" err="1">
                <a:solidFill>
                  <a:srgbClr val="142338"/>
                </a:solidFill>
                <a:effectLst/>
                <a:latin typeface="GE Inspira Sans" panose="020B0503060000000003" pitchFamily="34" charset="77"/>
              </a:rPr>
              <a:t>ullamco</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laboris</a:t>
            </a:r>
            <a:r>
              <a:rPr lang="en-GB">
                <a:solidFill>
                  <a:srgbClr val="142338"/>
                </a:solidFill>
                <a:effectLst/>
                <a:latin typeface="GE Inspira Sans" panose="020B0503060000000003" pitchFamily="34" charset="77"/>
              </a:rPr>
              <a:t> nisi </a:t>
            </a:r>
            <a:r>
              <a:rPr lang="en-GB" err="1">
                <a:solidFill>
                  <a:srgbClr val="142338"/>
                </a:solidFill>
                <a:effectLst/>
                <a:latin typeface="GE Inspira Sans" panose="020B0503060000000003" pitchFamily="34" charset="77"/>
              </a:rPr>
              <a:t>ut</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aliquip</a:t>
            </a:r>
            <a:r>
              <a:rPr lang="en-GB">
                <a:solidFill>
                  <a:srgbClr val="142338"/>
                </a:solidFill>
                <a:effectLst/>
                <a:latin typeface="GE Inspira Sans" panose="020B0503060000000003" pitchFamily="34" charset="77"/>
              </a:rPr>
              <a:t>.</a:t>
            </a:r>
          </a:p>
        </p:txBody>
      </p:sp>
      <p:sp>
        <p:nvSpPr>
          <p:cNvPr id="5" name="Slide Number Placeholder 5">
            <a:extLst>
              <a:ext uri="{FF2B5EF4-FFF2-40B4-BE49-F238E27FC236}">
                <a16:creationId xmlns:a16="http://schemas.microsoft.com/office/drawing/2014/main" id="{46A6038C-44C2-0D48-B480-ECFFDA9395C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970923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7"/>
            <a:ext cx="10268018" cy="984388"/>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useBgFill="1">
        <p:nvSpPr>
          <p:cNvPr id="4" name="Slide Number Placeholder 5">
            <a:extLst>
              <a:ext uri="{FF2B5EF4-FFF2-40B4-BE49-F238E27FC236}">
                <a16:creationId xmlns:a16="http://schemas.microsoft.com/office/drawing/2014/main" id="{7A858041-AF69-B74D-8880-C2A9CF621A1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1167199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solidFill>
          <a:srgbClr val="DBE2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4CEAEF-7F64-F04A-B9C9-7D591503ACA6}"/>
              </a:ext>
            </a:extLst>
          </p:cNvPr>
          <p:cNvPicPr>
            <a:picLocks noChangeAspect="1"/>
          </p:cNvPicPr>
          <p:nvPr userDrawn="1"/>
        </p:nvPicPr>
        <p:blipFill>
          <a:blip r:embed="rId2"/>
          <a:stretch>
            <a:fillRect/>
          </a:stretch>
        </p:blipFill>
        <p:spPr>
          <a:xfrm>
            <a:off x="5854700" y="29353"/>
            <a:ext cx="6337300" cy="6858000"/>
          </a:xfrm>
          <a:prstGeom prst="rect">
            <a:avLst/>
          </a:prstGeom>
        </p:spPr>
      </p:pic>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6"/>
            <a:ext cx="7429500" cy="1773283"/>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pic>
        <p:nvPicPr>
          <p:cNvPr id="5" name="Picture 4">
            <a:extLst>
              <a:ext uri="{FF2B5EF4-FFF2-40B4-BE49-F238E27FC236}">
                <a16:creationId xmlns:a16="http://schemas.microsoft.com/office/drawing/2014/main" id="{12940093-6577-264B-8A28-1864B47F7CB2}"/>
              </a:ext>
            </a:extLst>
          </p:cNvPr>
          <p:cNvPicPr>
            <a:picLocks noChangeAspect="1"/>
          </p:cNvPicPr>
          <p:nvPr userDrawn="1"/>
        </p:nvPicPr>
        <p:blipFill>
          <a:blip r:embed="rId3"/>
          <a:srcRect/>
          <a:stretch/>
        </p:blipFill>
        <p:spPr>
          <a:xfrm>
            <a:off x="0" y="5943600"/>
            <a:ext cx="12192000" cy="914400"/>
          </a:xfrm>
          <a:prstGeom prst="rect">
            <a:avLst/>
          </a:prstGeom>
        </p:spPr>
      </p:pic>
      <p:sp>
        <p:nvSpPr>
          <p:cNvPr id="6" name="Slide Number Placeholder 5">
            <a:extLst>
              <a:ext uri="{FF2B5EF4-FFF2-40B4-BE49-F238E27FC236}">
                <a16:creationId xmlns:a16="http://schemas.microsoft.com/office/drawing/2014/main" id="{C92F8DBC-EE22-0B43-BF57-C2716A7A7983}"/>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656361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statistic slide">
    <p:bg>
      <p:bgPr>
        <a:solidFill>
          <a:srgbClr val="DBE2E9"/>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2"/>
          <a:srcRect/>
          <a:stretch/>
        </p:blipFill>
        <p:spPr>
          <a:xfrm>
            <a:off x="0" y="5943600"/>
            <a:ext cx="12192000" cy="914400"/>
          </a:xfrm>
          <a:prstGeom prst="rect">
            <a:avLst/>
          </a:prstGeom>
        </p:spPr>
      </p:pic>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851065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376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54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DBE2E9"/>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F3182B-A94E-2F45-BD9A-D28475D0BE47}"/>
              </a:ext>
            </a:extLst>
          </p:cNvPr>
          <p:cNvPicPr>
            <a:picLocks noChangeAspect="1"/>
          </p:cNvPicPr>
          <p:nvPr userDrawn="1"/>
        </p:nvPicPr>
        <p:blipFill>
          <a:blip r:embed="rId2"/>
          <a:srcRect/>
          <a:stretch/>
        </p:blipFill>
        <p:spPr>
          <a:xfrm>
            <a:off x="0" y="5943600"/>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002D5D"/>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465798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005CB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8CFBA0B-E381-BB4D-BA0A-478EF509031C}"/>
              </a:ext>
            </a:extLst>
          </p:cNvPr>
          <p:cNvPicPr>
            <a:picLocks noChangeAspect="1"/>
          </p:cNvPicPr>
          <p:nvPr userDrawn="1"/>
        </p:nvPicPr>
        <p:blipFill>
          <a:blip r:embed="rId2"/>
          <a:stretch>
            <a:fillRect/>
          </a:stretch>
        </p:blipFill>
        <p:spPr>
          <a:xfrm>
            <a:off x="-6854" y="5947483"/>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28287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10044E47-1265-1E42-ACBE-89AC16D7049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3225819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At vero eos et accusam et justo duo dolores et </a:t>
            </a:r>
            <a:r>
              <a:rPr lang="en-US" err="1"/>
              <a:t>ea</a:t>
            </a:r>
            <a:r>
              <a:rPr lang="en-US"/>
              <a:t>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et </a:t>
            </a:r>
            <a:r>
              <a:rPr lang="en-US" err="1"/>
              <a:t>justo</a:t>
            </a:r>
            <a:r>
              <a:rPr lang="en-US"/>
              <a:t> duo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vero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6A647E8E-9D28-034B-9B87-2AA0748B13A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5808063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blue">
    <p:bg>
      <p:bgPr>
        <a:solidFill>
          <a:schemeClr val="tx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31354"/>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66EE4847-EDC0-684B-9AAE-D0F8A726D70A}"/>
              </a:ext>
            </a:extLst>
          </p:cNvPr>
          <p:cNvSpPr>
            <a:spLocks noGrp="1"/>
          </p:cNvSpPr>
          <p:nvPr>
            <p:ph type="title" hasCustomPrompt="1"/>
          </p:nvPr>
        </p:nvSpPr>
        <p:spPr>
          <a:xfrm>
            <a:off x="685800" y="405181"/>
            <a:ext cx="10432800" cy="908101"/>
          </a:xfrm>
        </p:spPr>
        <p:txBody>
          <a:bodyPr/>
          <a:lstStyle>
            <a:lvl1pPr>
              <a:lnSpc>
                <a:spcPct val="100000"/>
              </a:lnSpc>
              <a:spcBef>
                <a:spcPts val="0"/>
              </a:spcBef>
              <a:defRPr lang="en-GB" b="0" i="0" u="none" strike="noStrike" smtClean="0">
                <a:solidFill>
                  <a:schemeClr val="bg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pic>
        <p:nvPicPr>
          <p:cNvPr id="3" name="Picture 2">
            <a:extLst>
              <a:ext uri="{FF2B5EF4-FFF2-40B4-BE49-F238E27FC236}">
                <a16:creationId xmlns:a16="http://schemas.microsoft.com/office/drawing/2014/main" id="{AA3A280D-4B3C-3B43-AAF6-2BF40B4B5210}"/>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1" name="Slide Number Placeholder 5">
            <a:extLst>
              <a:ext uri="{FF2B5EF4-FFF2-40B4-BE49-F238E27FC236}">
                <a16:creationId xmlns:a16="http://schemas.microsoft.com/office/drawing/2014/main" id="{E3954A4E-0D7F-6A42-BF7A-570D31FC49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2640822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62525"/>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C2EC6BA5-3813-3A4C-9088-F24F3B28AF4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39952482-7538-044B-9859-8E01C8E7E73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9485308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35E854F1-77B4-4BE1-B66C-3A7ACFF0C38A}"/>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4" name="Slide Number Placeholder 5">
            <a:extLst>
              <a:ext uri="{FF2B5EF4-FFF2-40B4-BE49-F238E27FC236}">
                <a16:creationId xmlns:a16="http://schemas.microsoft.com/office/drawing/2014/main" id="{4732BF6D-0283-9241-A094-36593C034D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103764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387CC5-EF0C-D840-97AE-B1C0BE49F9BD}"/>
              </a:ext>
            </a:extLst>
          </p:cNvPr>
          <p:cNvSpPr/>
          <p:nvPr userDrawn="1"/>
        </p:nvSpPr>
        <p:spPr>
          <a:xfrm>
            <a:off x="6440557" y="0"/>
            <a:ext cx="5751443" cy="6874396"/>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AA7BC2E-BEB2-E14E-8FC4-CAC5F03D3FDA}"/>
              </a:ext>
            </a:extLst>
          </p:cNvPr>
          <p:cNvSpPr>
            <a:spLocks noGrp="1"/>
          </p:cNvSpPr>
          <p:nvPr>
            <p:ph type="sldNum" sz="quarter" idx="10"/>
          </p:nvPr>
        </p:nvSpPr>
        <p:spPr/>
        <p:txBody>
          <a:bodyPr/>
          <a:lstStyle/>
          <a:p>
            <a:fld id="{14719505-AD43-774F-936C-A3AE71DD4EEA}" type="slidenum">
              <a:rPr lang="en-GB" smtClean="0"/>
              <a:pPr/>
              <a:t>‹#›</a:t>
            </a:fld>
            <a:endParaRPr lang="en-GB"/>
          </a:p>
        </p:txBody>
      </p:sp>
    </p:spTree>
    <p:extLst>
      <p:ext uri="{BB962C8B-B14F-4D97-AF65-F5344CB8AC3E}">
        <p14:creationId xmlns:p14="http://schemas.microsoft.com/office/powerpoint/2010/main" val="127816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1311965"/>
            <a:ext cx="5580062" cy="3885154"/>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64330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7269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56815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9A5C659-FD72-3445-8943-8DA1ABC905A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976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8" name="Slide Number Placeholder 5">
            <a:extLst>
              <a:ext uri="{FF2B5EF4-FFF2-40B4-BE49-F238E27FC236}">
                <a16:creationId xmlns:a16="http://schemas.microsoft.com/office/drawing/2014/main" id="{0788EFC2-0EFB-D144-A4A0-6D898CAB201C}"/>
              </a:ext>
            </a:extLst>
          </p:cNvPr>
          <p:cNvSpPr>
            <a:spLocks noGrp="1"/>
          </p:cNvSpPr>
          <p:nvPr>
            <p:ph type="sldNum" sz="quarter" idx="10"/>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6379941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173DD54-2495-B44B-8373-3BC577FF2684}"/>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58545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Monogram">
    <p:bg>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DAE1FCD-558A-4217-B921-F9D2C8A20730}"/>
              </a:ext>
            </a:extLst>
          </p:cNvPr>
          <p:cNvGrpSpPr/>
          <p:nvPr userDrawn="1"/>
        </p:nvGrpSpPr>
        <p:grpSpPr>
          <a:xfrm>
            <a:off x="1892047" y="2474071"/>
            <a:ext cx="8407906" cy="1909857"/>
            <a:chOff x="515938" y="2471737"/>
            <a:chExt cx="8407906" cy="1909857"/>
          </a:xfrm>
        </p:grpSpPr>
        <p:grpSp>
          <p:nvGrpSpPr>
            <p:cNvPr id="5" name="Graphic 1">
              <a:extLst>
                <a:ext uri="{FF2B5EF4-FFF2-40B4-BE49-F238E27FC236}">
                  <a16:creationId xmlns:a16="http://schemas.microsoft.com/office/drawing/2014/main" id="{A0A375E2-72D2-4F2D-8373-199575CBF751}"/>
                </a:ext>
              </a:extLst>
            </p:cNvPr>
            <p:cNvGrpSpPr/>
            <p:nvPr/>
          </p:nvGrpSpPr>
          <p:grpSpPr>
            <a:xfrm>
              <a:off x="2697543" y="3167633"/>
              <a:ext cx="6226301" cy="518064"/>
              <a:chOff x="2697543" y="3167633"/>
              <a:chExt cx="6226301" cy="518064"/>
            </a:xfrm>
            <a:solidFill>
              <a:schemeClr val="accent1"/>
            </a:solidFill>
          </p:grpSpPr>
          <p:sp>
            <p:nvSpPr>
              <p:cNvPr id="6" name="Freeform: Shape 5">
                <a:extLst>
                  <a:ext uri="{FF2B5EF4-FFF2-40B4-BE49-F238E27FC236}">
                    <a16:creationId xmlns:a16="http://schemas.microsoft.com/office/drawing/2014/main" id="{E2A16678-C890-4DD0-A27C-2F5B513FF49F}"/>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E1E6B4-E9F0-4A5B-A8A5-5EC196AAAA4F}"/>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AEA1ADD-C0A8-4CDC-A155-A606CA1FDDE0}"/>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01498F-7BBB-443F-A721-6D37640DE635}"/>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1FC777-E7CF-41C5-9A4A-890E62FD17C1}"/>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9F6EE72-4942-4A0C-B137-A5AE4F779AB1}"/>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931EEFC-8DA5-4516-9708-0185B19EF419}"/>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BD221A-CC96-455C-BE73-087CFAD4F529}"/>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7BEAA04-0FB4-458A-8C5A-7ADF531B2558}"/>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4F0BE51-8B51-43AC-9D0B-889A7E20AB08}"/>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0823E3B-DF22-4CEF-80F5-CC013775A103}"/>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DD10826-22C1-43BE-8B6C-72EACFD67AB3}"/>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F82DEA-DE2A-4D39-A074-84DDCE65814E}"/>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3367B42-F405-4992-A070-C3F5CF14E23F}"/>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65231E4-5A7E-4D1E-A4BC-C26DD5DC56D2}"/>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6F832CE-507E-4CC7-BF84-34725E2E8F2D}"/>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FAB949C-449E-4BCC-BED0-29A05F381CD3}"/>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5EBDE6F-C37C-411B-BFDE-8BE73940EB9A}"/>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6ADEF3A-645D-40A0-B5E5-6A1256D696DB}"/>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1B18D2C-027D-43CD-BCE7-364DE013B660}"/>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AE093AA-9D27-4859-9C5B-E400E89C4BB1}"/>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27BC2D8-FD7D-4015-8240-C7260393327A}"/>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C18D451-3D41-4E25-9271-105671494D81}"/>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29" name="Freeform: Shape 28">
              <a:extLst>
                <a:ext uri="{FF2B5EF4-FFF2-40B4-BE49-F238E27FC236}">
                  <a16:creationId xmlns:a16="http://schemas.microsoft.com/office/drawing/2014/main" id="{F4F4A1A6-3670-4890-A51E-D2A2C44FE23C}"/>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5532336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Monogram">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773653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Monogram + tag lin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8B709-D700-48BE-8A7F-40526690FBDC}"/>
              </a:ext>
            </a:extLst>
          </p:cNvPr>
          <p:cNvGrpSpPr/>
          <p:nvPr userDrawn="1"/>
        </p:nvGrpSpPr>
        <p:grpSpPr>
          <a:xfrm>
            <a:off x="1892047" y="2474071"/>
            <a:ext cx="8407906" cy="1909857"/>
            <a:chOff x="515938" y="2471737"/>
            <a:chExt cx="8407906" cy="1909857"/>
          </a:xfrm>
          <a:solidFill>
            <a:schemeClr val="tx1"/>
          </a:solidFill>
        </p:grpSpPr>
        <p:grpSp>
          <p:nvGrpSpPr>
            <p:cNvPr id="4" name="Graphic 1">
              <a:extLst>
                <a:ext uri="{FF2B5EF4-FFF2-40B4-BE49-F238E27FC236}">
                  <a16:creationId xmlns:a16="http://schemas.microsoft.com/office/drawing/2014/main" id="{527CBAE7-1622-4F87-8FE3-3921BDD7B65A}"/>
                </a:ext>
              </a:extLst>
            </p:cNvPr>
            <p:cNvGrpSpPr/>
            <p:nvPr/>
          </p:nvGrpSpPr>
          <p:grpSpPr>
            <a:xfrm>
              <a:off x="2697543" y="3167633"/>
              <a:ext cx="6226301" cy="518064"/>
              <a:chOff x="2697543" y="3167633"/>
              <a:chExt cx="6226301" cy="518064"/>
            </a:xfrm>
            <a:grpFill/>
          </p:grpSpPr>
          <p:sp>
            <p:nvSpPr>
              <p:cNvPr id="6" name="Freeform: Shape 5">
                <a:extLst>
                  <a:ext uri="{FF2B5EF4-FFF2-40B4-BE49-F238E27FC236}">
                    <a16:creationId xmlns:a16="http://schemas.microsoft.com/office/drawing/2014/main" id="{4975FB12-3580-43B5-A933-24B3ED80925D}"/>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399F1A2-9760-4EFA-9912-3CE2BFB4AF89}"/>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8032747-5D30-4BD5-987A-E0CD8522095B}"/>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34DF0B2-5649-4DDB-9049-35C47077597D}"/>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96C52C-2867-4BA1-B059-AC4327A6E1D0}"/>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07266B4-DF8F-45A5-8472-A1F4691953DD}"/>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095DB20-5A6D-443E-980D-D96A827B18A4}"/>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0CD18E3-372E-4662-9A1B-FA076EFC92D8}"/>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F14A302-54D3-4025-84C6-1280785778FB}"/>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3B42-BE6A-45E9-AE30-CC8D6859D501}"/>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3C046D0-9753-4230-B74B-EDA7B2E01E77}"/>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07E501-818E-4E58-BA38-76B2316C0C8D}"/>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1025F52-60D2-4920-87E0-85802A3A3905}"/>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E80837-B27C-49EC-BD0F-9E045C266BDA}"/>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322C621-39E0-4502-8562-FFFD8297691C}"/>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7E1DA50-FC90-4046-8F6A-A1F49FE83ED5}"/>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DA7DE4-6A1B-4A7E-A711-6E64C8A2B21D}"/>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D0770C1-C595-4208-ABA6-A6E328A53740}"/>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544DC65-BD28-420E-ABB8-529967970C39}"/>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0A2C75-2CE3-413A-B20E-2ADCBCD9B4E7}"/>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824209F-4644-45FB-B8F0-BD54E6636602}"/>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5A5A6C0-B92D-4FEC-9896-6AFECFE62D19}"/>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930C084-B623-484C-A754-34B411C78A76}"/>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5" name="Freeform: Shape 4">
              <a:extLst>
                <a:ext uri="{FF2B5EF4-FFF2-40B4-BE49-F238E27FC236}">
                  <a16:creationId xmlns:a16="http://schemas.microsoft.com/office/drawing/2014/main" id="{7311DA80-C769-4D42-B18A-E62A2F278AAF}"/>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3061732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onogram">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691200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832AEA2-27C2-AA42-AE6D-1C53A6556137}"/>
              </a:ext>
            </a:extLst>
          </p:cNvPr>
          <p:cNvSpPr txBox="1"/>
          <p:nvPr userDrawn="1"/>
        </p:nvSpPr>
        <p:spPr>
          <a:xfrm>
            <a:off x="8017844" y="111653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1726208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7F64F9D-B13B-7546-A906-7086C1D8232C}"/>
              </a:ext>
            </a:extLst>
          </p:cNvPr>
          <p:cNvSpPr txBox="1"/>
          <p:nvPr userDrawn="1"/>
        </p:nvSpPr>
        <p:spPr>
          <a:xfrm>
            <a:off x="962526" y="131866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897675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37286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290906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jpe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a:t>Click to edit Master title style</a:t>
            </a:r>
            <a:endParaRPr lang="en-GB"/>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 name="TextBox 2">
            <a:extLst>
              <a:ext uri="{FF2B5EF4-FFF2-40B4-BE49-F238E27FC236}">
                <a16:creationId xmlns:a16="http://schemas.microsoft.com/office/drawing/2014/main" id="{9B2A5A1B-D032-6244-AC65-57A137C1798F}"/>
              </a:ext>
            </a:extLst>
          </p:cNvPr>
          <p:cNvSpPr txBox="1"/>
          <p:nvPr userDrawn="1"/>
        </p:nvSpPr>
        <p:spPr>
          <a:xfrm>
            <a:off x="10111409" y="6334539"/>
            <a:ext cx="0" cy="0"/>
          </a:xfrm>
          <a:prstGeom prst="rect">
            <a:avLst/>
          </a:prstGeom>
          <a:noFill/>
        </p:spPr>
        <p:txBody>
          <a:bodyPr wrap="none" rtlCol="0">
            <a:noAutofit/>
          </a:bodyPr>
          <a:lstStyle/>
          <a:p>
            <a:pPr algn="l">
              <a:spcBef>
                <a:spcPts val="1200"/>
              </a:spcBef>
            </a:pPr>
            <a:endParaRPr lang="en-US"/>
          </a:p>
        </p:txBody>
      </p:sp>
      <p:sp>
        <p:nvSpPr>
          <p:cNvPr id="5" name="TextBox 4">
            <a:extLst>
              <a:ext uri="{FF2B5EF4-FFF2-40B4-BE49-F238E27FC236}">
                <a16:creationId xmlns:a16="http://schemas.microsoft.com/office/drawing/2014/main" id="{92D28735-628E-5440-957F-C78207DF011C}"/>
              </a:ext>
            </a:extLst>
          </p:cNvPr>
          <p:cNvSpPr txBox="1"/>
          <p:nvPr userDrawn="1"/>
        </p:nvSpPr>
        <p:spPr>
          <a:xfrm>
            <a:off x="2133600" y="6745357"/>
            <a:ext cx="0" cy="0"/>
          </a:xfrm>
          <a:prstGeom prst="rect">
            <a:avLst/>
          </a:prstGeom>
          <a:noFill/>
        </p:spPr>
        <p:txBody>
          <a:bodyPr wrap="none" rtlCol="0">
            <a:noAutofit/>
          </a:bodyPr>
          <a:lstStyle/>
          <a:p>
            <a:pPr algn="l">
              <a:spcBef>
                <a:spcPts val="1200"/>
              </a:spcBef>
            </a:pPr>
            <a:endParaRPr lang="en-US"/>
          </a:p>
        </p:txBody>
      </p:sp>
      <p:sp>
        <p:nvSpPr>
          <p:cNvPr id="6" name="TextBox 5">
            <a:extLst>
              <a:ext uri="{FF2B5EF4-FFF2-40B4-BE49-F238E27FC236}">
                <a16:creationId xmlns:a16="http://schemas.microsoft.com/office/drawing/2014/main" id="{B10EB3BD-E9B7-7147-9867-6D5D7D49D8EC}"/>
              </a:ext>
            </a:extLst>
          </p:cNvPr>
          <p:cNvSpPr txBox="1"/>
          <p:nvPr userDrawn="1"/>
        </p:nvSpPr>
        <p:spPr>
          <a:xfrm>
            <a:off x="251791" y="6440557"/>
            <a:ext cx="0" cy="0"/>
          </a:xfrm>
          <a:prstGeom prst="rect">
            <a:avLst/>
          </a:prstGeom>
          <a:noFill/>
        </p:spPr>
        <p:txBody>
          <a:bodyPr wrap="none" rtlCol="0">
            <a:noAutofit/>
          </a:bodyPr>
          <a:lstStyle/>
          <a:p>
            <a:pPr algn="l">
              <a:spcBef>
                <a:spcPts val="1200"/>
              </a:spcBef>
            </a:pPr>
            <a:endParaRPr lang="en-US"/>
          </a:p>
        </p:txBody>
      </p:sp>
      <p:sp>
        <p:nvSpPr>
          <p:cNvPr id="7" name="TextBox 6">
            <a:extLst>
              <a:ext uri="{FF2B5EF4-FFF2-40B4-BE49-F238E27FC236}">
                <a16:creationId xmlns:a16="http://schemas.microsoft.com/office/drawing/2014/main" id="{C3DD8821-94EE-CE4C-9A9A-BB459CF858E8}"/>
              </a:ext>
            </a:extLst>
          </p:cNvPr>
          <p:cNvSpPr txBox="1"/>
          <p:nvPr userDrawn="1"/>
        </p:nvSpPr>
        <p:spPr>
          <a:xfrm>
            <a:off x="10508974" y="6440557"/>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67479083"/>
      </p:ext>
    </p:extLst>
  </p:cSld>
  <p:clrMap bg1="lt1" tx1="dk1" bg2="lt2" tx2="dk2" accent1="accent1" accent2="accent2" accent3="accent3" accent4="accent4" accent5="accent5" accent6="accent6" hlink="hlink" folHlink="folHlink"/>
  <p:sldLayoutIdLst>
    <p:sldLayoutId id="2147483667" r:id="rId1"/>
    <p:sldLayoutId id="2147483712" r:id="rId2"/>
    <p:sldLayoutId id="2147483710" r:id="rId3"/>
    <p:sldLayoutId id="2147483711" r:id="rId4"/>
    <p:sldLayoutId id="2147483713" r:id="rId5"/>
    <p:sldLayoutId id="2147483714" r:id="rId6"/>
    <p:sldLayoutId id="2147483715" r:id="rId7"/>
    <p:sldLayoutId id="2147483716" r:id="rId8"/>
    <p:sldLayoutId id="2147483717" r:id="rId9"/>
    <p:sldLayoutId id="2147483650" r:id="rId10"/>
    <p:sldLayoutId id="2147483705" r:id="rId11"/>
    <p:sldLayoutId id="2147483706" r:id="rId12"/>
    <p:sldLayoutId id="2147483707" r:id="rId13"/>
    <p:sldLayoutId id="2147483709" r:id="rId14"/>
    <p:sldLayoutId id="2147483708" r:id="rId15"/>
    <p:sldLayoutId id="2147483669" r:id="rId16"/>
    <p:sldLayoutId id="2147483697" r:id="rId17"/>
    <p:sldLayoutId id="2147483651" r:id="rId18"/>
    <p:sldLayoutId id="2147483683" r:id="rId19"/>
    <p:sldLayoutId id="2147483678" r:id="rId20"/>
    <p:sldLayoutId id="2147483691" r:id="rId21"/>
    <p:sldLayoutId id="2147483690" r:id="rId22"/>
    <p:sldLayoutId id="2147483692" r:id="rId23"/>
    <p:sldLayoutId id="2147483662" r:id="rId24"/>
    <p:sldLayoutId id="2147483675" r:id="rId25"/>
    <p:sldLayoutId id="2147483698" r:id="rId26"/>
    <p:sldLayoutId id="2147483674" r:id="rId27"/>
    <p:sldLayoutId id="2147483680" r:id="rId28"/>
    <p:sldLayoutId id="2147483677" r:id="rId29"/>
    <p:sldLayoutId id="2147483682" r:id="rId30"/>
    <p:sldLayoutId id="2147483664" r:id="rId31"/>
    <p:sldLayoutId id="2147483718" r:id="rId32"/>
    <p:sldLayoutId id="2147483720" r:id="rId33"/>
    <p:sldLayoutId id="2147483719" r:id="rId34"/>
    <p:sldLayoutId id="2147483663" r:id="rId35"/>
    <p:sldLayoutId id="2147483670" r:id="rId36"/>
    <p:sldLayoutId id="2147483721" r:id="rId37"/>
    <p:sldLayoutId id="2147483672" r:id="rId38"/>
    <p:sldLayoutId id="2147483722" r:id="rId39"/>
    <p:sldLayoutId id="2147483673" r:id="rId40"/>
    <p:sldLayoutId id="2147483723" r:id="rId41"/>
    <p:sldLayoutId id="2147483666" r:id="rId42"/>
    <p:sldLayoutId id="2147483693" r:id="rId43"/>
    <p:sldLayoutId id="2147483676" r:id="rId44"/>
    <p:sldLayoutId id="2147483687" r:id="rId45"/>
    <p:sldLayoutId id="2147483699" r:id="rId46"/>
    <p:sldLayoutId id="2147483724" r:id="rId47"/>
    <p:sldLayoutId id="2147483725" r:id="rId48"/>
    <p:sldLayoutId id="2147483655" r:id="rId49"/>
    <p:sldLayoutId id="2147483652" r:id="rId50"/>
    <p:sldLayoutId id="2147483696" r:id="rId51"/>
    <p:sldLayoutId id="2147483685" r:id="rId52"/>
    <p:sldLayoutId id="2147483701" r:id="rId53"/>
    <p:sldLayoutId id="2147483700" r:id="rId54"/>
    <p:sldLayoutId id="2147483702" r:id="rId55"/>
    <p:sldLayoutId id="2147483694" r:id="rId56"/>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svg"/><Relationship Id="rId7" Type="http://schemas.openxmlformats.org/officeDocument/2006/relationships/image" Target="../media/image42.svg"/><Relationship Id="rId2" Type="http://schemas.openxmlformats.org/officeDocument/2006/relationships/image" Target="../media/image21.png"/><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3.png"/><Relationship Id="rId7"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52.xml"/><Relationship Id="rId6" Type="http://schemas.openxmlformats.org/officeDocument/2006/relationships/image" Target="../media/image42.svg"/><Relationship Id="rId11" Type="http://schemas.openxmlformats.org/officeDocument/2006/relationships/slide" Target="slide3.xml"/><Relationship Id="rId5" Type="http://schemas.openxmlformats.org/officeDocument/2006/relationships/image" Target="../media/image26.png"/><Relationship Id="rId10" Type="http://schemas.openxmlformats.org/officeDocument/2006/relationships/slide" Target="slide4.xml"/><Relationship Id="rId4" Type="http://schemas.openxmlformats.org/officeDocument/2006/relationships/image" Target="../media/image44.svg"/><Relationship Id="rId9" Type="http://schemas.openxmlformats.org/officeDocument/2006/relationships/hyperlink" Target="mailto:NextEngineers@fhi360.org?subject=Volunteer%20Engagement:%20Engineering%20Discovery"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Compliance@fhi360.or?subject=Child%20Safeguarding" TargetMode="External"/><Relationship Id="rId7" Type="http://schemas.openxmlformats.org/officeDocument/2006/relationships/image" Target="../media/image42.svg"/><Relationship Id="rId12" Type="http://schemas.openxmlformats.org/officeDocument/2006/relationships/slide" Target="slide3.xml"/><Relationship Id="rId2" Type="http://schemas.openxmlformats.org/officeDocument/2006/relationships/hyperlink" Target="mailto:nextengineers@fhi360.org?subject=Code%20of%20Conduct%20/%20Child%20Safeguarding" TargetMode="External"/><Relationship Id="rId1" Type="http://schemas.openxmlformats.org/officeDocument/2006/relationships/slideLayout" Target="../slideLayouts/slideLayout52.xml"/><Relationship Id="rId6" Type="http://schemas.openxmlformats.org/officeDocument/2006/relationships/image" Target="../media/image26.png"/><Relationship Id="rId11" Type="http://schemas.openxmlformats.org/officeDocument/2006/relationships/slide" Target="slide4.xml"/><Relationship Id="rId5" Type="http://schemas.openxmlformats.org/officeDocument/2006/relationships/image" Target="../media/image44.svg"/><Relationship Id="rId10" Type="http://schemas.openxmlformats.org/officeDocument/2006/relationships/hyperlink" Target="https://www.nextengineers.org/resource/safeguarding-emodule-registration-instructions" TargetMode="External"/><Relationship Id="rId4" Type="http://schemas.openxmlformats.org/officeDocument/2006/relationships/image" Target="../media/image43.pn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www.nextengineers.org/meet-team-cincinnati" TargetMode="External"/><Relationship Id="rId7" Type="http://schemas.openxmlformats.org/officeDocument/2006/relationships/image" Target="../media/image21.png"/><Relationship Id="rId2" Type="http://schemas.openxmlformats.org/officeDocument/2006/relationships/hyperlink" Target="https://www.nextengineers.org/resource/volunteer-orientation-emodule-registration-instructions" TargetMode="External"/><Relationship Id="rId1" Type="http://schemas.openxmlformats.org/officeDocument/2006/relationships/slideLayout" Target="../slideLayouts/slideLayout11.xml"/><Relationship Id="rId6" Type="http://schemas.openxmlformats.org/officeDocument/2006/relationships/hyperlink" Target="https://www.nextengineers.org/meet-the-team-staffordshire" TargetMode="External"/><Relationship Id="rId11" Type="http://schemas.openxmlformats.org/officeDocument/2006/relationships/image" Target="../media/image42.svg"/><Relationship Id="rId5" Type="http://schemas.openxmlformats.org/officeDocument/2006/relationships/hyperlink" Target="https://www.nextengineers.org/meet-the-team-johannesburg" TargetMode="External"/><Relationship Id="rId10" Type="http://schemas.openxmlformats.org/officeDocument/2006/relationships/image" Target="../media/image26.png"/><Relationship Id="rId4" Type="http://schemas.openxmlformats.org/officeDocument/2006/relationships/hyperlink" Target="https://www.nextengineers.org/meet-the-team-greenville" TargetMode="External"/><Relationship Id="rId9"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sv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slide" Target="slide17.xml"/><Relationship Id="rId5" Type="http://schemas.openxmlformats.org/officeDocument/2006/relationships/slide" Target="slide20.xml"/><Relationship Id="rId4" Type="http://schemas.openxmlformats.org/officeDocument/2006/relationships/slide" Target="slide10.xml"/><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2.svg"/><Relationship Id="rId7" Type="http://schemas.openxmlformats.org/officeDocument/2006/relationships/image" Target="../media/image42.svg"/><Relationship Id="rId12"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image" Target="../media/image26.png"/><Relationship Id="rId11" Type="http://schemas.openxmlformats.org/officeDocument/2006/relationships/slide" Target="slide14.xml"/><Relationship Id="rId5" Type="http://schemas.openxmlformats.org/officeDocument/2006/relationships/image" Target="../media/image44.svg"/><Relationship Id="rId10" Type="http://schemas.openxmlformats.org/officeDocument/2006/relationships/slide" Target="slide19.xml"/><Relationship Id="rId4" Type="http://schemas.openxmlformats.org/officeDocument/2006/relationships/image" Target="../media/image43.png"/><Relationship Id="rId9" Type="http://schemas.openxmlformats.org/officeDocument/2006/relationships/slide" Target="slide18.xml"/></Relationships>
</file>

<file path=ppt/slides/_rels/slide16.xml.rels><?xml version="1.0" encoding="UTF-8" standalone="yes"?>
<Relationships xmlns="http://schemas.openxmlformats.org/package/2006/relationships"><Relationship Id="rId8" Type="http://schemas.openxmlformats.org/officeDocument/2006/relationships/hyperlink" Target="https://www.nextengineers.org/about/engineers" TargetMode="External"/><Relationship Id="rId3" Type="http://schemas.openxmlformats.org/officeDocument/2006/relationships/image" Target="../media/image22.svg"/><Relationship Id="rId7" Type="http://schemas.openxmlformats.org/officeDocument/2006/relationships/hyperlink" Target="https://www.nextengineers.org/resource/i-work-great-engineers-storytelling-worksheet" TargetMode="External"/><Relationship Id="rId12" Type="http://schemas.openxmlformats.org/officeDocument/2006/relationships/slide" Target="slide14.xml"/><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hyperlink" Target="https://www.nextengineers.org/resource/im-engineer-storytelling-worksheet" TargetMode="External"/><Relationship Id="rId11" Type="http://schemas.openxmlformats.org/officeDocument/2006/relationships/slide" Target="slide3.xml"/><Relationship Id="rId5" Type="http://schemas.openxmlformats.org/officeDocument/2006/relationships/image" Target="../media/image42.svg"/><Relationship Id="rId10" Type="http://schemas.openxmlformats.org/officeDocument/2006/relationships/image" Target="../media/image44.svg"/><Relationship Id="rId4" Type="http://schemas.openxmlformats.org/officeDocument/2006/relationships/image" Target="../media/image26.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svg"/><Relationship Id="rId7" Type="http://schemas.openxmlformats.org/officeDocument/2006/relationships/hyperlink" Target="https://www.nextengineers.org/sites/default/files/resources/lms_instruction_guide_emodules.pdf" TargetMode="External"/><Relationship Id="rId12"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hyperlink" Target="https://niwlfhi360.talentlms.com/" TargetMode="External"/><Relationship Id="rId11" Type="http://schemas.openxmlformats.org/officeDocument/2006/relationships/slide" Target="slide14.xml"/><Relationship Id="rId5" Type="http://schemas.openxmlformats.org/officeDocument/2006/relationships/image" Target="../media/image42.svg"/><Relationship Id="rId10" Type="http://schemas.openxmlformats.org/officeDocument/2006/relationships/slide" Target="slide3.xml"/><Relationship Id="rId4" Type="http://schemas.openxmlformats.org/officeDocument/2006/relationships/image" Target="../media/image26.png"/><Relationship Id="rId9" Type="http://schemas.openxmlformats.org/officeDocument/2006/relationships/image" Target="../media/image44.sv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14.xml"/><Relationship Id="rId3" Type="http://schemas.openxmlformats.org/officeDocument/2006/relationships/image" Target="../media/image21.png"/><Relationship Id="rId7" Type="http://schemas.openxmlformats.org/officeDocument/2006/relationships/image" Target="../media/image43.png"/><Relationship Id="rId12"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2.svg"/><Relationship Id="rId11" Type="http://schemas.openxmlformats.org/officeDocument/2006/relationships/image" Target="../media/image48.png"/><Relationship Id="rId5" Type="http://schemas.openxmlformats.org/officeDocument/2006/relationships/image" Target="../media/image26.png"/><Relationship Id="rId10" Type="http://schemas.openxmlformats.org/officeDocument/2006/relationships/image" Target="../media/image47.png"/><Relationship Id="rId4" Type="http://schemas.openxmlformats.org/officeDocument/2006/relationships/image" Target="../media/image22.svg"/><Relationship Id="rId9" Type="http://schemas.openxmlformats.org/officeDocument/2006/relationships/hyperlink" Target="https://forms.nextengineers.org/-/single/K7HxZJJ2yDaRsuznkRBZbhzIdYlYdKs?st=Vbl$pFRIIw7xH8tehNs0MVLn$XyYjz7T7Drg1NQMh1ARwGg3YaAmeVJpb496EgLY"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NextEngineers@fhi360.org?subject=Volunteer%20Engagement:%20Engineering%20Discovery" TargetMode="External"/><Relationship Id="rId13" Type="http://schemas.openxmlformats.org/officeDocument/2006/relationships/slide" Target="slide14.xml"/><Relationship Id="rId3" Type="http://schemas.openxmlformats.org/officeDocument/2006/relationships/image" Target="../media/image22.svg"/><Relationship Id="rId7" Type="http://schemas.openxmlformats.org/officeDocument/2006/relationships/hyperlink" Target="https://www.linkedin.com/company/next-engineers" TargetMode="External"/><Relationship Id="rId12" Type="http://schemas.openxmlformats.org/officeDocument/2006/relationships/image" Target="../media/image42.sv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hyperlink" Target="https://www.instagram.com/nextengineersglobal/" TargetMode="External"/><Relationship Id="rId11" Type="http://schemas.openxmlformats.org/officeDocument/2006/relationships/image" Target="../media/image26.png"/><Relationship Id="rId5" Type="http://schemas.openxmlformats.org/officeDocument/2006/relationships/hyperlink" Target="https://teams.microsoft.com/l/channel/19%3aohSLP1BXJ5rqyACoOPgryb8Wac1J4D9qPLOn4qUJd7k1%40thread.tacv2/General?groupId=9826f3d3-9d85-4b47-b606-a20ea86ad344&amp;tenantId=15ccb6d1-d335-4996-b6f9-7b6925f08121" TargetMode="External"/><Relationship Id="rId10" Type="http://schemas.openxmlformats.org/officeDocument/2006/relationships/image" Target="../media/image44.svg"/><Relationship Id="rId4" Type="http://schemas.openxmlformats.org/officeDocument/2006/relationships/hyperlink" Target="https://www.nextengineers.org/resource/photo-release-forms" TargetMode="External"/><Relationship Id="rId9" Type="http://schemas.openxmlformats.org/officeDocument/2006/relationships/image" Target="../media/image43.png"/><Relationship Id="rId1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8" Type="http://schemas.openxmlformats.org/officeDocument/2006/relationships/hyperlink" Target="https://www.nextengineers.org/resource/engineering-design-process" TargetMode="External"/><Relationship Id="rId13" Type="http://schemas.openxmlformats.org/officeDocument/2006/relationships/image" Target="../media/image26.png"/><Relationship Id="rId18" Type="http://schemas.openxmlformats.org/officeDocument/2006/relationships/slide" Target="slide14.xml"/><Relationship Id="rId3" Type="http://schemas.openxmlformats.org/officeDocument/2006/relationships/hyperlink" Target="https://www.nextengineers.org/resources?f%5B0%5D=program-component%3A9&amp;f%5B1%5D=topic%3A90" TargetMode="External"/><Relationship Id="rId7" Type="http://schemas.openxmlformats.org/officeDocument/2006/relationships/image" Target="../media/image22.svg"/><Relationship Id="rId12" Type="http://schemas.openxmlformats.org/officeDocument/2006/relationships/hyperlink" Target="https://www.nextengineers.org/resource/working-youth-facilitation-tips" TargetMode="External"/><Relationship Id="rId17" Type="http://schemas.openxmlformats.org/officeDocument/2006/relationships/slide" Target="slide3.xml"/><Relationship Id="rId2" Type="http://schemas.openxmlformats.org/officeDocument/2006/relationships/hyperlink" Target="https://www.nextengineers.org/resources?f%5B0%5D=program-component%3A9&amp;f%5B1%5D=topic%3A100" TargetMode="External"/><Relationship Id="rId16" Type="http://schemas.openxmlformats.org/officeDocument/2006/relationships/image" Target="../media/image44.svg"/><Relationship Id="rId1" Type="http://schemas.openxmlformats.org/officeDocument/2006/relationships/slideLayout" Target="../slideLayouts/slideLayout37.xml"/><Relationship Id="rId6" Type="http://schemas.openxmlformats.org/officeDocument/2006/relationships/image" Target="../media/image21.png"/><Relationship Id="rId11" Type="http://schemas.openxmlformats.org/officeDocument/2006/relationships/hyperlink" Target="https://www.nextengineers.org/resource/what-engineering" TargetMode="External"/><Relationship Id="rId5" Type="http://schemas.openxmlformats.org/officeDocument/2006/relationships/hyperlink" Target="https://www.nextengineers.org/resources?f%5B0%5D=program-component%3A7&amp;f%5B1%5D=topic%3A11" TargetMode="External"/><Relationship Id="rId15" Type="http://schemas.openxmlformats.org/officeDocument/2006/relationships/image" Target="../media/image43.png"/><Relationship Id="rId10" Type="http://schemas.openxmlformats.org/officeDocument/2006/relationships/hyperlink" Target="https://www.nextengineers.org/resource/ten-guidelines-building-new-engineers" TargetMode="External"/><Relationship Id="rId19" Type="http://schemas.openxmlformats.org/officeDocument/2006/relationships/slide" Target="slide17.xml"/><Relationship Id="rId4" Type="http://schemas.openxmlformats.org/officeDocument/2006/relationships/hyperlink" Target="https://www.nextengineers.org/resources?f%5B0%5D=program-component%3A7&amp;f%5B1%5D=topic%3A12" TargetMode="External"/><Relationship Id="rId9" Type="http://schemas.openxmlformats.org/officeDocument/2006/relationships/hyperlink" Target="https://www.nextengineers.org/resource/frequently-asked-student-questions" TargetMode="External"/><Relationship Id="rId14"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hyperlink" Target="https://www.fhi360.org/" TargetMode="External"/><Relationship Id="rId7" Type="http://schemas.openxmlformats.org/officeDocument/2006/relationships/image" Target="../media/image43.png"/><Relationship Id="rId2" Type="http://schemas.openxmlformats.org/officeDocument/2006/relationships/hyperlink" Target="https://www.ge.com/sustainability/ourphilanthropy" TargetMode="External"/><Relationship Id="rId1" Type="http://schemas.openxmlformats.org/officeDocument/2006/relationships/slideLayout" Target="../slideLayouts/slideLayout5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mailto:nextengineers@fhi360.org?subject=Volunteer%20Activation%20Question" TargetMode="External"/><Relationship Id="rId9" Type="http://schemas.openxmlformats.org/officeDocument/2006/relationships/slide" Target="slide1.xml"/></Relationships>
</file>

<file path=ppt/slides/_rels/slide3.xml.rels><?xml version="1.0" encoding="UTF-8" standalone="yes"?>
<Relationships xmlns="http://schemas.openxmlformats.org/package/2006/relationships"><Relationship Id="rId8" Type="http://schemas.openxmlformats.org/officeDocument/2006/relationships/hyperlink" Target="http://www.nextengineers.org/" TargetMode="External"/><Relationship Id="rId3" Type="http://schemas.openxmlformats.org/officeDocument/2006/relationships/slide" Target="slide4.xml"/><Relationship Id="rId7" Type="http://schemas.openxmlformats.org/officeDocument/2006/relationships/image" Target="../media/image22.svg"/><Relationship Id="rId2" Type="http://schemas.openxmlformats.org/officeDocument/2006/relationships/image" Target="../media/image23.png"/><Relationship Id="rId1" Type="http://schemas.openxmlformats.org/officeDocument/2006/relationships/slideLayout" Target="../slideLayouts/slideLayout52.xml"/><Relationship Id="rId6" Type="http://schemas.openxmlformats.org/officeDocument/2006/relationships/image" Target="../media/image21.png"/><Relationship Id="rId5" Type="http://schemas.openxmlformats.org/officeDocument/2006/relationships/slide" Target="slide14.xml"/><Relationship Id="rId10" Type="http://schemas.openxmlformats.org/officeDocument/2006/relationships/image" Target="../media/image25.svg"/><Relationship Id="rId4" Type="http://schemas.openxmlformats.org/officeDocument/2006/relationships/slide" Target="slide13.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 Target="slide8.xml"/><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hyperlink" Target="http://www.nextengineers.org/" TargetMode="External"/><Relationship Id="rId11" Type="http://schemas.openxmlformats.org/officeDocument/2006/relationships/image" Target="../media/image28.png"/><Relationship Id="rId5" Type="http://schemas.openxmlformats.org/officeDocument/2006/relationships/slide" Target="slide10.xml"/><Relationship Id="rId10" Type="http://schemas.openxmlformats.org/officeDocument/2006/relationships/image" Target="../media/image27.svg"/><Relationship Id="rId4" Type="http://schemas.openxmlformats.org/officeDocument/2006/relationships/slide" Target="slide9.xml"/><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hyperlink" Target="https://www.nextengineers.org/sites/default/files/resources/fivebuildingblocks.pdf" TargetMode="External"/><Relationship Id="rId7" Type="http://schemas.openxmlformats.org/officeDocument/2006/relationships/image" Target="../media/image27.svg"/><Relationship Id="rId12"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slide" Target="slide4.xml"/><Relationship Id="rId1" Type="http://schemas.openxmlformats.org/officeDocument/2006/relationships/slideLayout" Target="../slideLayouts/slideLayout46.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2.svg"/><Relationship Id="rId15" Type="http://schemas.openxmlformats.org/officeDocument/2006/relationships/slide" Target="slide3.xml"/><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6.png"/><Relationship Id="rId18" Type="http://schemas.openxmlformats.org/officeDocument/2006/relationships/slide" Target="slide4.xml"/><Relationship Id="rId3" Type="http://schemas.openxmlformats.org/officeDocument/2006/relationships/image" Target="../media/image36.gif"/><Relationship Id="rId7" Type="http://schemas.openxmlformats.org/officeDocument/2006/relationships/image" Target="../media/image32.png"/><Relationship Id="rId12" Type="http://schemas.openxmlformats.org/officeDocument/2006/relationships/image" Target="../media/image22.svg"/><Relationship Id="rId17" Type="http://schemas.openxmlformats.org/officeDocument/2006/relationships/slide" Target="slide3.xml"/><Relationship Id="rId2" Type="http://schemas.openxmlformats.org/officeDocument/2006/relationships/notesSlide" Target="../notesSlides/notesSlide2.xml"/><Relationship Id="rId16" Type="http://schemas.openxmlformats.org/officeDocument/2006/relationships/image" Target="../media/image30.svg"/><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8.gif"/><Relationship Id="rId1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37.gif"/><Relationship Id="rId9" Type="http://schemas.openxmlformats.org/officeDocument/2006/relationships/image" Target="../media/image34.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4.xml"/><Relationship Id="rId3" Type="http://schemas.openxmlformats.org/officeDocument/2006/relationships/image" Target="../media/image39.jpeg"/><Relationship Id="rId7" Type="http://schemas.openxmlformats.org/officeDocument/2006/relationships/image" Target="../media/image22.svg"/><Relationship Id="rId12"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1.png"/><Relationship Id="rId11" Type="http://schemas.openxmlformats.org/officeDocument/2006/relationships/image" Target="../media/image42.svg"/><Relationship Id="rId5" Type="http://schemas.openxmlformats.org/officeDocument/2006/relationships/image" Target="../media/image41.jpeg"/><Relationship Id="rId10" Type="http://schemas.openxmlformats.org/officeDocument/2006/relationships/image" Target="../media/image26.png"/><Relationship Id="rId4" Type="http://schemas.openxmlformats.org/officeDocument/2006/relationships/image" Target="../media/image40.jpe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www.nextengineers.org/cities/greenville" TargetMode="External"/><Relationship Id="rId3" Type="http://schemas.microsoft.com/office/2018/10/relationships/comments" Target="../comments/modernComment_221_5B908ACE.xml"/><Relationship Id="rId7" Type="http://schemas.openxmlformats.org/officeDocument/2006/relationships/image" Target="../media/image44.svg"/><Relationship Id="rId12" Type="http://schemas.openxmlformats.org/officeDocument/2006/relationships/hyperlink" Target="https://www.nextengineers.org/cities/cincinnati" TargetMode="External"/><Relationship Id="rId17" Type="http://schemas.openxmlformats.org/officeDocument/2006/relationships/slide" Target="slide3.xml"/><Relationship Id="rId2" Type="http://schemas.openxmlformats.org/officeDocument/2006/relationships/notesSlide" Target="../notesSlides/notesSlide4.xml"/><Relationship Id="rId16" Type="http://schemas.openxmlformats.org/officeDocument/2006/relationships/slide" Target="slide4.xml"/><Relationship Id="rId1" Type="http://schemas.openxmlformats.org/officeDocument/2006/relationships/slideLayout" Target="../slideLayouts/slideLayout46.xml"/><Relationship Id="rId6" Type="http://schemas.openxmlformats.org/officeDocument/2006/relationships/image" Target="../media/image43.png"/><Relationship Id="rId11" Type="http://schemas.openxmlformats.org/officeDocument/2006/relationships/image" Target="../media/image22.svg"/><Relationship Id="rId5" Type="http://schemas.openxmlformats.org/officeDocument/2006/relationships/hyperlink" Target="https://www.nextengineers.org/global/community-partner-content/dashboard" TargetMode="External"/><Relationship Id="rId15" Type="http://schemas.openxmlformats.org/officeDocument/2006/relationships/hyperlink" Target="https://www.nextengineers.org/locations/global" TargetMode="External"/><Relationship Id="rId10" Type="http://schemas.openxmlformats.org/officeDocument/2006/relationships/image" Target="../media/image21.png"/><Relationship Id="rId4" Type="http://schemas.openxmlformats.org/officeDocument/2006/relationships/hyperlink" Target="https://www.nextengineers.org/cities/johannesburg" TargetMode="External"/><Relationship Id="rId9" Type="http://schemas.openxmlformats.org/officeDocument/2006/relationships/image" Target="../media/image42.svg"/><Relationship Id="rId14" Type="http://schemas.openxmlformats.org/officeDocument/2006/relationships/hyperlink" Target="https://www.nextengineers.org/cities/staffordshir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31C_D47ECB6C.xml"/><Relationship Id="rId7"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3.png"/><Relationship Id="rId11" Type="http://schemas.openxmlformats.org/officeDocument/2006/relationships/slide" Target="slide3.xml"/><Relationship Id="rId5" Type="http://schemas.openxmlformats.org/officeDocument/2006/relationships/image" Target="../media/image22.svg"/><Relationship Id="rId10" Type="http://schemas.openxmlformats.org/officeDocument/2006/relationships/slide" Target="slide4.xml"/><Relationship Id="rId4" Type="http://schemas.openxmlformats.org/officeDocument/2006/relationships/image" Target="../media/image21.pn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215C3-7BF1-484F-9FF7-F4307DD861D4}"/>
              </a:ext>
            </a:extLst>
          </p:cNvPr>
          <p:cNvSpPr>
            <a:spLocks noGrp="1"/>
          </p:cNvSpPr>
          <p:nvPr>
            <p:ph type="dt" sz="half" idx="2"/>
          </p:nvPr>
        </p:nvSpPr>
        <p:spPr/>
        <p:txBody>
          <a:bodyPr/>
          <a:lstStyle/>
          <a:p>
            <a:r>
              <a:rPr lang="en-GB" dirty="0"/>
              <a:t>January 2024</a:t>
            </a:r>
          </a:p>
        </p:txBody>
      </p:sp>
      <p:sp>
        <p:nvSpPr>
          <p:cNvPr id="3" name="Title 2">
            <a:extLst>
              <a:ext uri="{FF2B5EF4-FFF2-40B4-BE49-F238E27FC236}">
                <a16:creationId xmlns:a16="http://schemas.microsoft.com/office/drawing/2014/main" id="{C0FA20E0-E73C-CD4A-927E-7C347E2815AC}"/>
              </a:ext>
            </a:extLst>
          </p:cNvPr>
          <p:cNvSpPr>
            <a:spLocks noGrp="1"/>
          </p:cNvSpPr>
          <p:nvPr>
            <p:ph type="ctrTitle"/>
          </p:nvPr>
        </p:nvSpPr>
        <p:spPr/>
        <p:txBody>
          <a:bodyPr/>
          <a:lstStyle/>
          <a:p>
            <a:br>
              <a:rPr lang="en-US" sz="3000" dirty="0"/>
            </a:br>
            <a:r>
              <a:rPr lang="en-US" dirty="0"/>
              <a:t>Volunteer Activation Kit</a:t>
            </a:r>
            <a:br>
              <a:rPr lang="en-US" dirty="0"/>
            </a:br>
            <a:endParaRPr lang="en-US" dirty="0"/>
          </a:p>
        </p:txBody>
      </p:sp>
    </p:spTree>
    <p:extLst>
      <p:ext uri="{BB962C8B-B14F-4D97-AF65-F5344CB8AC3E}">
        <p14:creationId xmlns:p14="http://schemas.microsoft.com/office/powerpoint/2010/main" val="369890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10</a:t>
            </a:fld>
            <a:endParaRPr lang="en-GB"/>
          </a:p>
        </p:txBody>
      </p:sp>
      <p:graphicFrame>
        <p:nvGraphicFramePr>
          <p:cNvPr id="11" name="Table 10">
            <a:extLst>
              <a:ext uri="{FF2B5EF4-FFF2-40B4-BE49-F238E27FC236}">
                <a16:creationId xmlns:a16="http://schemas.microsoft.com/office/drawing/2014/main" id="{4A80DE4A-1868-074A-9C11-BF21807B05E7}"/>
              </a:ext>
            </a:extLst>
          </p:cNvPr>
          <p:cNvGraphicFramePr>
            <a:graphicFrameLocks noGrp="1"/>
          </p:cNvGraphicFramePr>
          <p:nvPr>
            <p:extLst>
              <p:ext uri="{D42A27DB-BD31-4B8C-83A1-F6EECF244321}">
                <p14:modId xmlns:p14="http://schemas.microsoft.com/office/powerpoint/2010/main" val="3094806020"/>
              </p:ext>
            </p:extLst>
          </p:nvPr>
        </p:nvGraphicFramePr>
        <p:xfrm>
          <a:off x="956675" y="2791668"/>
          <a:ext cx="10565373" cy="2942209"/>
        </p:xfrm>
        <a:graphic>
          <a:graphicData uri="http://schemas.openxmlformats.org/drawingml/2006/table">
            <a:tbl>
              <a:tblPr firstRow="1" bandRow="1">
                <a:tableStyleId>{69012ECD-51FC-41F1-AA8D-1B2483CD663E}</a:tableStyleId>
              </a:tblPr>
              <a:tblGrid>
                <a:gridCol w="1932835">
                  <a:extLst>
                    <a:ext uri="{9D8B030D-6E8A-4147-A177-3AD203B41FA5}">
                      <a16:colId xmlns:a16="http://schemas.microsoft.com/office/drawing/2014/main" val="477796664"/>
                    </a:ext>
                  </a:extLst>
                </a:gridCol>
                <a:gridCol w="8632538">
                  <a:extLst>
                    <a:ext uri="{9D8B030D-6E8A-4147-A177-3AD203B41FA5}">
                      <a16:colId xmlns:a16="http://schemas.microsoft.com/office/drawing/2014/main" val="3359389037"/>
                    </a:ext>
                  </a:extLst>
                </a:gridCol>
              </a:tblGrid>
              <a:tr h="300178">
                <a:tc>
                  <a:txBody>
                    <a:bodyPr/>
                    <a:lstStyle/>
                    <a:p>
                      <a:r>
                        <a:rPr lang="en-US" sz="1400" b="1">
                          <a:solidFill>
                            <a:schemeClr val="accent1"/>
                          </a:solidFill>
                        </a:rPr>
                        <a:t>Lead by Example</a:t>
                      </a:r>
                    </a:p>
                  </a:txBody>
                  <a:tcPr>
                    <a:lnL w="12700" cap="flat" cmpd="sng" algn="ctr">
                      <a:noFill/>
                      <a:prstDash val="solid"/>
                      <a:round/>
                      <a:headEnd type="none" w="med" len="med"/>
                      <a:tailEnd type="none" w="med" len="med"/>
                    </a:lnL>
                    <a:noFill/>
                  </a:tcPr>
                </a:tc>
                <a:tc>
                  <a:txBody>
                    <a:bodyPr/>
                    <a:lstStyle/>
                    <a:p>
                      <a:pPr marL="174625" marR="0" lvl="0" indent="-174625"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lang="en-US" sz="1300" b="0" kern="1200">
                          <a:solidFill>
                            <a:schemeClr val="tx1"/>
                          </a:solidFill>
                          <a:effectLst/>
                          <a:latin typeface="+mn-lt"/>
                          <a:ea typeface="+mn-ea"/>
                          <a:cs typeface="+mn-cs"/>
                        </a:rPr>
                        <a:t>Seeing adults model behaviors and roles can powerfully impact young people's development.</a:t>
                      </a:r>
                    </a:p>
                    <a:p>
                      <a:pPr marL="174625" marR="0" lvl="0" indent="-174625"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lang="en-US" sz="1300" b="0" kern="1200">
                          <a:solidFill>
                            <a:schemeClr val="tx1"/>
                          </a:solidFill>
                          <a:effectLst/>
                          <a:latin typeface="GE Inspira Sans" panose="020B0503060000000003" pitchFamily="34" charset="77"/>
                          <a:ea typeface="+mn-ea"/>
                          <a:cs typeface="+mn-cs"/>
                        </a:rPr>
                        <a:t>It is important to remember that during your time — even minimal amounts — spent with young people, you serve as a role model. Exposure to female role models has been shown to improve an engineering mindset. </a:t>
                      </a:r>
                    </a:p>
                    <a:p>
                      <a:pPr marL="285750" marR="0" lvl="0" indent="-28575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3211256850"/>
                  </a:ext>
                </a:extLst>
              </a:tr>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 Be Professional</a:t>
                      </a:r>
                    </a:p>
                  </a:txBody>
                  <a:tcPr>
                    <a:lnL w="12700" cap="flat" cmpd="sng" algn="ctr">
                      <a:noFill/>
                      <a:prstDash val="solid"/>
                      <a:round/>
                      <a:headEnd type="none" w="med" len="med"/>
                      <a:tailEnd type="none" w="med" len="med"/>
                    </a:lnL>
                    <a:noFill/>
                  </a:tcPr>
                </a:tc>
                <a:tc>
                  <a:txBody>
                    <a:bodyPr/>
                    <a:lstStyle/>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Exhibit professionalism at all times. </a:t>
                      </a:r>
                    </a:p>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Dress modestly and appropriately; wear business appropriate (or GE / Next Engineers) attire, unless otherwise advised. </a:t>
                      </a:r>
                    </a:p>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Create a learning environment where young people can do their best work and be proud of  the work they accomplished.</a:t>
                      </a:r>
                    </a:p>
                    <a:p>
                      <a:pPr marL="285750" indent="-285750">
                        <a:lnSpc>
                          <a:spcPct val="107000"/>
                        </a:lnSpc>
                        <a:spcAft>
                          <a:spcPts val="0"/>
                        </a:spcAft>
                        <a:buFont typeface="Arial" panose="020B0604020202020204" pitchFamily="34" charset="0"/>
                        <a:buChar cha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r h="300178">
                <a:tc>
                  <a:txBody>
                    <a:bodyPr/>
                    <a:lstStyle/>
                    <a:p>
                      <a:r>
                        <a:rPr lang="en-US" sz="1400" b="1">
                          <a:solidFill>
                            <a:schemeClr val="accent1"/>
                          </a:solidFill>
                        </a:rPr>
                        <a:t>Be Respectful</a:t>
                      </a:r>
                    </a:p>
                  </a:txBody>
                  <a:tcPr>
                    <a:lnL w="12700" cap="flat" cmpd="sng" algn="ctr">
                      <a:noFill/>
                      <a:prstDash val="solid"/>
                      <a:round/>
                      <a:headEnd type="none" w="med" len="med"/>
                      <a:tailEnd type="none" w="med" len="med"/>
                    </a:lnL>
                    <a:noFill/>
                  </a:tcPr>
                </a:tc>
                <a:tc>
                  <a:txBody>
                    <a:bodyPr/>
                    <a:lstStyle/>
                    <a:p>
                      <a:pPr marL="171450" indent="-171450">
                        <a:buFont typeface="Arial" panose="020B0604020202020204" pitchFamily="34" charset="0"/>
                        <a:buChar char="•"/>
                      </a:pPr>
                      <a:r>
                        <a:rPr lang="en-US" sz="1300" kern="1200">
                          <a:solidFill>
                            <a:schemeClr val="tx1"/>
                          </a:solidFill>
                          <a:effectLst/>
                          <a:latin typeface="GE Inspira Sans" panose="020B0503060000000003" pitchFamily="34" charset="77"/>
                          <a:ea typeface="+mn-ea"/>
                          <a:cs typeface="+mn-cs"/>
                        </a:rPr>
                        <a:t>Respect and treat young people fairly and kindly. Emphasize the value of others. Honor their integrity without prejudice to their economic status, abilities, race and customs, or cultural and religious needs. </a:t>
                      </a:r>
                    </a:p>
                    <a:p>
                      <a:pPr marL="171450" indent="-171450">
                        <a:buFont typeface="Arial" panose="020B0604020202020204" pitchFamily="34" charset="0"/>
                        <a:buChar char="•"/>
                      </a:pPr>
                      <a:r>
                        <a:rPr lang="en-US" sz="1300" kern="1200">
                          <a:solidFill>
                            <a:schemeClr val="tx1"/>
                          </a:solidFill>
                          <a:effectLst/>
                          <a:latin typeface="GE Inspira Sans" panose="020B0503060000000003" pitchFamily="34" charset="77"/>
                          <a:ea typeface="+mn-ea"/>
                          <a:cs typeface="+mn-cs"/>
                        </a:rPr>
                        <a:t>Avoid criticizing, rejecting wrong answers, or disciplining students. </a:t>
                      </a:r>
                      <a:endParaRPr lang="en-US" sz="1300">
                        <a:latin typeface="GE Inspira Sans" panose="020B0503060000000003" pitchFamily="34" charset="77"/>
                      </a:endParaRPr>
                    </a:p>
                    <a:p>
                      <a:pPr marL="285750" indent="-285750">
                        <a:lnSpc>
                          <a:spcPct val="107000"/>
                        </a:lnSpc>
                        <a:spcAft>
                          <a:spcPts val="0"/>
                        </a:spcAft>
                        <a:buFont typeface="Arial" panose="020B0604020202020204" pitchFamily="34" charset="0"/>
                        <a:buChar cha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3345253224"/>
                  </a:ext>
                </a:extLst>
              </a:tr>
            </a:tbl>
          </a:graphicData>
        </a:graphic>
      </p:graphicFrame>
      <p:sp>
        <p:nvSpPr>
          <p:cNvPr id="15" name="TextBox 14">
            <a:extLst>
              <a:ext uri="{FF2B5EF4-FFF2-40B4-BE49-F238E27FC236}">
                <a16:creationId xmlns:a16="http://schemas.microsoft.com/office/drawing/2014/main" id="{B17A65DD-6379-1940-ABE5-A28F99ACE719}"/>
              </a:ext>
            </a:extLst>
          </p:cNvPr>
          <p:cNvSpPr txBox="1"/>
          <p:nvPr/>
        </p:nvSpPr>
        <p:spPr>
          <a:xfrm>
            <a:off x="900223" y="1196296"/>
            <a:ext cx="10565373" cy="1446550"/>
          </a:xfrm>
          <a:prstGeom prst="rect">
            <a:avLst/>
          </a:prstGeom>
          <a:noFill/>
        </p:spPr>
        <p:txBody>
          <a:bodyPr wrap="square">
            <a:spAutoFit/>
          </a:bodyPr>
          <a:lstStyle/>
          <a:p>
            <a:r>
              <a:rPr lang="en-US" sz="1600" b="1" cap="all">
                <a:solidFill>
                  <a:schemeClr val="accent1"/>
                </a:solidFill>
              </a:rPr>
              <a:t>Local Volunteer POLICIES</a:t>
            </a:r>
          </a:p>
          <a:p>
            <a:r>
              <a:rPr lang="en-US" sz="1400"/>
              <a:t>Most GE locations have specific volunteer policies. Many are specific to the location and/or country. Volunteers must adhere to all local laws, student protection policies, and regulations by which they are governed. </a:t>
            </a:r>
          </a:p>
          <a:p>
            <a:endParaRPr lang="en-US" sz="1400" b="1" cap="all">
              <a:solidFill>
                <a:schemeClr val="accent1"/>
              </a:solidFill>
            </a:endParaRPr>
          </a:p>
          <a:p>
            <a:r>
              <a:rPr lang="en-US" sz="1600" b="1" cap="all">
                <a:solidFill>
                  <a:schemeClr val="accent1"/>
                </a:solidFill>
              </a:rPr>
              <a:t>Volunteer code of conduct</a:t>
            </a:r>
          </a:p>
          <a:p>
            <a:r>
              <a:rPr lang="en-US" sz="1400"/>
              <a:t>Beyond policies, volunteers should demonstrate the following key behaviors while volunteering.</a:t>
            </a:r>
          </a:p>
        </p:txBody>
      </p:sp>
      <p:pic>
        <p:nvPicPr>
          <p:cNvPr id="14" name="Graphic 13" descr="Circle with left arrow outline">
            <a:hlinkClick r:id="" action="ppaction://hlinkshowjump?jump=nextslide"/>
            <a:extLst>
              <a:ext uri="{FF2B5EF4-FFF2-40B4-BE49-F238E27FC236}">
                <a16:creationId xmlns:a16="http://schemas.microsoft.com/office/drawing/2014/main" id="{FEB40AC2-3AF3-174D-96AF-034769C11E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16" name="Graphic 15" descr="Circle with left arrow outline">
            <a:hlinkClick r:id="" action="ppaction://hlinkshowjump?jump=previousslide"/>
            <a:extLst>
              <a:ext uri="{FF2B5EF4-FFF2-40B4-BE49-F238E27FC236}">
                <a16:creationId xmlns:a16="http://schemas.microsoft.com/office/drawing/2014/main" id="{FFFBA43D-521E-B64F-BFD7-E7F5783427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3" name="Graphic 12" descr="Line arrow: Horizontal U-turn outline">
            <a:extLst>
              <a:ext uri="{FF2B5EF4-FFF2-40B4-BE49-F238E27FC236}">
                <a16:creationId xmlns:a16="http://schemas.microsoft.com/office/drawing/2014/main" id="{A1967523-43EF-7E41-99C9-ABDEA97654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9696" y="640017"/>
            <a:ext cx="274320" cy="274320"/>
          </a:xfrm>
          <a:prstGeom prst="rect">
            <a:avLst/>
          </a:prstGeom>
        </p:spPr>
      </p:pic>
      <p:pic>
        <p:nvPicPr>
          <p:cNvPr id="22" name="Graphic 21" descr="Line arrow: Horizontal U-turn outline">
            <a:extLst>
              <a:ext uri="{FF2B5EF4-FFF2-40B4-BE49-F238E27FC236}">
                <a16:creationId xmlns:a16="http://schemas.microsoft.com/office/drawing/2014/main" id="{9E559429-DA55-644F-8826-21B228CADD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349" y="384092"/>
            <a:ext cx="274320" cy="274320"/>
          </a:xfrm>
          <a:prstGeom prst="rect">
            <a:avLst/>
          </a:prstGeom>
        </p:spPr>
      </p:pic>
      <p:sp>
        <p:nvSpPr>
          <p:cNvPr id="27" name="Title 1">
            <a:extLst>
              <a:ext uri="{FF2B5EF4-FFF2-40B4-BE49-F238E27FC236}">
                <a16:creationId xmlns:a16="http://schemas.microsoft.com/office/drawing/2014/main" id="{A70DB260-45E5-4646-99C2-D8CF2539E8E1}"/>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Volunteer Policies &amp; Procedures</a:t>
            </a:r>
            <a:br>
              <a:rPr lang="en-US" b="1"/>
            </a:br>
            <a:endParaRPr lang="en-US" sz="1000" b="1"/>
          </a:p>
        </p:txBody>
      </p:sp>
      <p:sp>
        <p:nvSpPr>
          <p:cNvPr id="12" name="Rounded Rectangle 11">
            <a:hlinkClick r:id="rId8" action="ppaction://hlinksldjump"/>
            <a:extLst>
              <a:ext uri="{FF2B5EF4-FFF2-40B4-BE49-F238E27FC236}">
                <a16:creationId xmlns:a16="http://schemas.microsoft.com/office/drawing/2014/main" id="{C0E999B9-39C2-2D49-B5CE-EA99C7DC4FCF}"/>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21" name="Rounded Rectangle 20">
            <a:hlinkClick r:id="rId9" action="ppaction://hlinksldjump"/>
            <a:extLst>
              <a:ext uri="{FF2B5EF4-FFF2-40B4-BE49-F238E27FC236}">
                <a16:creationId xmlns:a16="http://schemas.microsoft.com/office/drawing/2014/main" id="{3FB31640-E7DE-2F4D-A4E8-E5BB5E6614ED}"/>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1530738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11</a:t>
            </a:fld>
            <a:endParaRPr lang="en-GB"/>
          </a:p>
        </p:txBody>
      </p:sp>
      <p:pic>
        <p:nvPicPr>
          <p:cNvPr id="21" name="Picture 20" descr="A group of people posing for a photo&#10;&#10;Description automatically generated">
            <a:extLst>
              <a:ext uri="{FF2B5EF4-FFF2-40B4-BE49-F238E27FC236}">
                <a16:creationId xmlns:a16="http://schemas.microsoft.com/office/drawing/2014/main" id="{BCD259E5-9231-8345-BC85-9B3905D7EA7E}"/>
              </a:ext>
            </a:extLst>
          </p:cNvPr>
          <p:cNvPicPr>
            <a:picLocks noChangeAspect="1"/>
          </p:cNvPicPr>
          <p:nvPr/>
        </p:nvPicPr>
        <p:blipFill>
          <a:blip r:embed="rId2"/>
          <a:stretch>
            <a:fillRect/>
          </a:stretch>
        </p:blipFill>
        <p:spPr>
          <a:xfrm>
            <a:off x="0" y="1555992"/>
            <a:ext cx="4572000" cy="3746015"/>
          </a:xfrm>
          <a:prstGeom prst="rect">
            <a:avLst/>
          </a:prstGeom>
        </p:spPr>
      </p:pic>
      <p:pic>
        <p:nvPicPr>
          <p:cNvPr id="10" name="Graphic 9" descr="Line arrow: Horizontal U-turn outline">
            <a:extLst>
              <a:ext uri="{FF2B5EF4-FFF2-40B4-BE49-F238E27FC236}">
                <a16:creationId xmlns:a16="http://schemas.microsoft.com/office/drawing/2014/main" id="{F9B66F44-2B84-DD43-955E-FD6EFA40E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9696" y="640017"/>
            <a:ext cx="274320" cy="274320"/>
          </a:xfrm>
          <a:prstGeom prst="rect">
            <a:avLst/>
          </a:prstGeom>
        </p:spPr>
      </p:pic>
      <p:pic>
        <p:nvPicPr>
          <p:cNvPr id="15" name="Graphic 14" descr="Line arrow: Horizontal U-turn outline">
            <a:extLst>
              <a:ext uri="{FF2B5EF4-FFF2-40B4-BE49-F238E27FC236}">
                <a16:creationId xmlns:a16="http://schemas.microsoft.com/office/drawing/2014/main" id="{8877AA1F-FB74-D643-B454-91A8B538DA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3349" y="384092"/>
            <a:ext cx="274320" cy="274320"/>
          </a:xfrm>
          <a:prstGeom prst="rect">
            <a:avLst/>
          </a:prstGeom>
        </p:spPr>
      </p:pic>
      <p:pic>
        <p:nvPicPr>
          <p:cNvPr id="16" name="Graphic 15" descr="Circle with left arrow outline">
            <a:hlinkClick r:id="" action="ppaction://hlinkshowjump?jump=nextslide"/>
            <a:extLst>
              <a:ext uri="{FF2B5EF4-FFF2-40B4-BE49-F238E27FC236}">
                <a16:creationId xmlns:a16="http://schemas.microsoft.com/office/drawing/2014/main" id="{7BC9F191-1FD9-3E46-8E8F-D91DF9804B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30974" y="337106"/>
            <a:ext cx="365760" cy="365760"/>
          </a:xfrm>
          <a:prstGeom prst="rect">
            <a:avLst/>
          </a:prstGeom>
        </p:spPr>
      </p:pic>
      <p:pic>
        <p:nvPicPr>
          <p:cNvPr id="17" name="Graphic 16" descr="Circle with left arrow outline">
            <a:hlinkClick r:id="" action="ppaction://hlinkshowjump?jump=previousslide"/>
            <a:extLst>
              <a:ext uri="{FF2B5EF4-FFF2-40B4-BE49-F238E27FC236}">
                <a16:creationId xmlns:a16="http://schemas.microsoft.com/office/drawing/2014/main" id="{90B22483-477F-E449-BC02-DE4BE3153A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777420" y="337107"/>
            <a:ext cx="365760" cy="365760"/>
          </a:xfrm>
          <a:prstGeom prst="rect">
            <a:avLst/>
          </a:prstGeom>
        </p:spPr>
      </p:pic>
      <p:graphicFrame>
        <p:nvGraphicFramePr>
          <p:cNvPr id="20" name="Table 19">
            <a:extLst>
              <a:ext uri="{FF2B5EF4-FFF2-40B4-BE49-F238E27FC236}">
                <a16:creationId xmlns:a16="http://schemas.microsoft.com/office/drawing/2014/main" id="{DDF76C54-7864-FD41-801C-B519C2BFEA79}"/>
              </a:ext>
            </a:extLst>
          </p:cNvPr>
          <p:cNvGraphicFramePr>
            <a:graphicFrameLocks noGrp="1"/>
          </p:cNvGraphicFramePr>
          <p:nvPr>
            <p:extLst>
              <p:ext uri="{D42A27DB-BD31-4B8C-83A1-F6EECF244321}">
                <p14:modId xmlns:p14="http://schemas.microsoft.com/office/powerpoint/2010/main" val="2388105478"/>
              </p:ext>
            </p:extLst>
          </p:nvPr>
        </p:nvGraphicFramePr>
        <p:xfrm>
          <a:off x="4735250" y="1574012"/>
          <a:ext cx="6861484" cy="4164584"/>
        </p:xfrm>
        <a:graphic>
          <a:graphicData uri="http://schemas.openxmlformats.org/drawingml/2006/table">
            <a:tbl>
              <a:tblPr firstRow="1" bandRow="1">
                <a:tableStyleId>{69012ECD-51FC-41F1-AA8D-1B2483CD663E}</a:tableStyleId>
              </a:tblPr>
              <a:tblGrid>
                <a:gridCol w="1255243">
                  <a:extLst>
                    <a:ext uri="{9D8B030D-6E8A-4147-A177-3AD203B41FA5}">
                      <a16:colId xmlns:a16="http://schemas.microsoft.com/office/drawing/2014/main" val="477796664"/>
                    </a:ext>
                  </a:extLst>
                </a:gridCol>
                <a:gridCol w="5606241">
                  <a:extLst>
                    <a:ext uri="{9D8B030D-6E8A-4147-A177-3AD203B41FA5}">
                      <a16:colId xmlns:a16="http://schemas.microsoft.com/office/drawing/2014/main" val="3359389037"/>
                    </a:ext>
                  </a:extLst>
                </a:gridCol>
              </a:tblGrid>
              <a:tr h="281749">
                <a:tc>
                  <a:txBody>
                    <a:bodyPr/>
                    <a:lstStyle/>
                    <a:p>
                      <a:r>
                        <a:rPr lang="en-US" sz="1300" b="1">
                          <a:solidFill>
                            <a:schemeClr val="accent1"/>
                          </a:solidFill>
                          <a:latin typeface="GE Inspira Sans" panose="020B0503060000000003" pitchFamily="34" charset="77"/>
                        </a:rPr>
                        <a:t>Be Responsible</a:t>
                      </a:r>
                    </a:p>
                    <a:p>
                      <a:endParaRPr lang="en-US" sz="1300" b="1">
                        <a:solidFill>
                          <a:schemeClr val="accent1"/>
                        </a:solidFill>
                        <a:latin typeface="GE Inspira Sans" panose="020B0503060000000003" pitchFamily="34" charset="77"/>
                      </a:endParaRPr>
                    </a:p>
                  </a:txBody>
                  <a:tcPr>
                    <a:lnL w="12700" cap="flat" cmpd="sng" algn="ctr">
                      <a:noFill/>
                      <a:prstDash val="solid"/>
                      <a:round/>
                      <a:headEnd type="none" w="med" len="med"/>
                      <a:tailEnd type="none" w="med" len="med"/>
                    </a:lnL>
                    <a:noFill/>
                  </a:tcPr>
                </a:tc>
                <a:tc>
                  <a:txBody>
                    <a:bodyPr/>
                    <a:lstStyle/>
                    <a:p>
                      <a:pPr marL="231775" indent="-23177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Be punctual for your voluntary duties. If you sign up, show up! If unable to attend, inform a member of the GE Next Engineers Team or the Community Partner contact as early as possible. </a:t>
                      </a:r>
                    </a:p>
                    <a:p>
                      <a:pPr marL="231775" indent="-23177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Clean up; leave the space better than you found it. </a:t>
                      </a:r>
                    </a:p>
                    <a:p>
                      <a:pPr marL="231775" indent="-23177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Be mindful that ultimately you are representing the GE brand. </a:t>
                      </a:r>
                    </a:p>
                    <a:p>
                      <a:pPr marL="231775" indent="-231775">
                        <a:lnSpc>
                          <a:spcPct val="107000"/>
                        </a:lnSpc>
                        <a:spcAft>
                          <a:spcPts val="0"/>
                        </a:spcAft>
                        <a:buFont typeface="Arial" panose="020B0604020202020204" pitchFamily="34" charset="0"/>
                        <a:buChar char="•"/>
                        <a:tabLst/>
                      </a:pPr>
                      <a:endParaRPr lang="en-US" sz="700" b="0">
                        <a:solidFill>
                          <a:schemeClr val="tx1"/>
                        </a:solidFill>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accent1"/>
                          </a:solidFill>
                          <a:effectLst/>
                          <a:latin typeface="GE Inspira Sans" panose="020B0503060000000003" pitchFamily="34" charset="77"/>
                          <a:ea typeface="+mn-ea"/>
                          <a:cs typeface="+mn-cs"/>
                        </a:rPr>
                        <a:t>Be Relatable</a:t>
                      </a:r>
                      <a:endParaRPr lang="en-US" sz="1300">
                        <a:solidFill>
                          <a:schemeClr val="accent1"/>
                        </a:solidFill>
                        <a:latin typeface="GE Inspira Sans" panose="020B0503060000000003" pitchFamily="34" charset="77"/>
                      </a:endParaRPr>
                    </a:p>
                  </a:txBody>
                  <a:tcPr>
                    <a:lnL w="12700" cap="flat" cmpd="sng" algn="ctr">
                      <a:noFill/>
                      <a:prstDash val="solid"/>
                      <a:round/>
                      <a:headEnd type="none" w="med" len="med"/>
                      <a:tailEnd type="none" w="med" len="med"/>
                    </a:lnL>
                    <a:noFill/>
                  </a:tcPr>
                </a:tc>
                <a:tc>
                  <a:txBody>
                    <a:bodyPr/>
                    <a:lstStyle/>
                    <a:p>
                      <a:pPr marL="288925" marR="0" lvl="0" indent="-277813"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Young people have unique social, personal, and academic needs. Approach them with sincerity and respect. </a:t>
                      </a:r>
                      <a:endParaRPr lang="en-US" sz="700" kern="1200">
                        <a:solidFill>
                          <a:schemeClr val="tx1"/>
                        </a:solidFill>
                        <a:effectLst/>
                        <a:latin typeface="GE Inspira Sans" panose="020B0503060000000003" pitchFamily="34" charset="77"/>
                        <a:ea typeface="+mn-ea"/>
                        <a:cs typeface="+mn-cs"/>
                      </a:endParaRPr>
                    </a:p>
                    <a:p>
                      <a:pPr marL="288925" marR="0" lvl="0" indent="-277813"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70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818871183"/>
                  </a:ext>
                </a:extLst>
              </a:tr>
              <a:tr h="300178">
                <a:tc>
                  <a:txBody>
                    <a:bodyPr/>
                    <a:lstStyle/>
                    <a:p>
                      <a:r>
                        <a:rPr lang="en-US" sz="1300" b="1">
                          <a:solidFill>
                            <a:schemeClr val="accent1"/>
                          </a:solidFill>
                          <a:latin typeface="GE Inspira Sans" panose="020B0503060000000003" pitchFamily="34" charset="77"/>
                        </a:rPr>
                        <a:t>Be Present</a:t>
                      </a:r>
                    </a:p>
                  </a:txBody>
                  <a:tcPr>
                    <a:lnL w="12700" cap="flat" cmpd="sng" algn="ctr">
                      <a:noFill/>
                      <a:prstDash val="solid"/>
                      <a:round/>
                      <a:headEnd type="none" w="med" len="med"/>
                      <a:tailEnd type="none" w="med" len="med"/>
                    </a:lnL>
                    <a:noFill/>
                  </a:tcPr>
                </a:tc>
                <a:tc>
                  <a:txBody>
                    <a:bodyPr/>
                    <a:lstStyle/>
                    <a:p>
                      <a:pPr marL="288925" marR="0" lvl="0" indent="-277813"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Put away mobile phones, tablets, and other technology.</a:t>
                      </a:r>
                    </a:p>
                    <a:p>
                      <a:pPr marL="288925" marR="0" lvl="0" indent="-277813"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Strive to actively listen to and engage all young people. </a:t>
                      </a:r>
                      <a:endParaRPr lang="en-US" sz="1300">
                        <a:solidFill>
                          <a:schemeClr val="tx1"/>
                        </a:solidFill>
                        <a:latin typeface="GE Inspira Sans" panose="020B0503060000000003" pitchFamily="34" charset="77"/>
                      </a:endParaRPr>
                    </a:p>
                    <a:p>
                      <a:pPr marL="288925" indent="-277813" algn="just">
                        <a:lnSpc>
                          <a:spcPct val="107000"/>
                        </a:lnSpc>
                        <a:spcBef>
                          <a:spcPts val="0"/>
                        </a:spcBef>
                        <a:spcAft>
                          <a:spcPts val="0"/>
                        </a:spcAft>
                        <a:buFont typeface="Arial" panose="020B0604020202020204" pitchFamily="34" charset="0"/>
                        <a:buChar char="•"/>
                      </a:pPr>
                      <a:endParaRPr lang="en-US" sz="700" b="0">
                        <a:solidFill>
                          <a:schemeClr val="tx1"/>
                        </a:solidFill>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62640622"/>
                  </a:ext>
                </a:extLst>
              </a:tr>
              <a:tr h="300178">
                <a:tc>
                  <a:txBody>
                    <a:bodyPr/>
                    <a:lstStyle/>
                    <a:p>
                      <a:r>
                        <a:rPr lang="en-US" sz="1300" b="1">
                          <a:solidFill>
                            <a:schemeClr val="accent1"/>
                          </a:solidFill>
                          <a:latin typeface="GE Inspira Sans" panose="020B0503060000000003" pitchFamily="34" charset="77"/>
                        </a:rPr>
                        <a:t>Be Discerning</a:t>
                      </a:r>
                    </a:p>
                  </a:txBody>
                  <a:tcPr>
                    <a:lnL w="12700" cap="flat" cmpd="sng" algn="ctr">
                      <a:noFill/>
                      <a:prstDash val="solid"/>
                      <a:round/>
                      <a:headEnd type="none" w="med" len="med"/>
                      <a:tailEnd type="none" w="med" len="med"/>
                    </a:lnL>
                    <a:noFill/>
                  </a:tcPr>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Behave in the most appropriate or desirable manner during the activities that will not create liability or bring GE into disrepute.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Ensure the safety of all participants. Do not hesitate to speak up or act in the interest of safety. Report any safety concerns or unsafe behavior to: </a:t>
                      </a:r>
                      <a:r>
                        <a:rPr lang="en-US" sz="1200">
                          <a:solidFill>
                            <a:schemeClr val="accent1"/>
                          </a:solidFill>
                          <a:cs typeface="Lato Light"/>
                          <a:hlinkClick r:id="rId9">
                            <a:extLst>
                              <a:ext uri="{A12FA001-AC4F-418D-AE19-62706E023703}">
                                <ahyp:hlinkClr xmlns:ahyp="http://schemas.microsoft.com/office/drawing/2018/hyperlinkcolor" val="tx"/>
                              </a:ext>
                            </a:extLst>
                          </a:hlinkClick>
                        </a:rPr>
                        <a:t>NextEngineers@fhi360.org</a:t>
                      </a:r>
                      <a:endParaRPr lang="en-US" sz="1200">
                        <a:solidFill>
                          <a:schemeClr val="accent1"/>
                        </a:solidFill>
                        <a:cs typeface="Lato Light"/>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Exercise judgement. Do not offer to help young people beyond the Engineering Discovery engagement.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700">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318235837"/>
                  </a:ext>
                </a:extLst>
              </a:tr>
            </a:tbl>
          </a:graphicData>
        </a:graphic>
      </p:graphicFrame>
      <p:sp>
        <p:nvSpPr>
          <p:cNvPr id="8" name="Rounded Rectangle 7">
            <a:hlinkClick r:id="rId10" action="ppaction://hlinksldjump"/>
            <a:extLst>
              <a:ext uri="{FF2B5EF4-FFF2-40B4-BE49-F238E27FC236}">
                <a16:creationId xmlns:a16="http://schemas.microsoft.com/office/drawing/2014/main" id="{ECA06AA5-7BA8-5144-85A9-98B82CA1AF6A}"/>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14" name="Rounded Rectangle 13">
            <a:hlinkClick r:id="rId11" action="ppaction://hlinksldjump"/>
            <a:extLst>
              <a:ext uri="{FF2B5EF4-FFF2-40B4-BE49-F238E27FC236}">
                <a16:creationId xmlns:a16="http://schemas.microsoft.com/office/drawing/2014/main" id="{2E78E52E-8ED6-264F-B9C8-1ED066EC9435}"/>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405025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12</a:t>
            </a:fld>
            <a:endParaRPr lang="en-GB"/>
          </a:p>
        </p:txBody>
      </p:sp>
      <p:graphicFrame>
        <p:nvGraphicFramePr>
          <p:cNvPr id="11" name="Table 10">
            <a:extLst>
              <a:ext uri="{FF2B5EF4-FFF2-40B4-BE49-F238E27FC236}">
                <a16:creationId xmlns:a16="http://schemas.microsoft.com/office/drawing/2014/main" id="{4A80DE4A-1868-074A-9C11-BF21807B05E7}"/>
              </a:ext>
            </a:extLst>
          </p:cNvPr>
          <p:cNvGraphicFramePr>
            <a:graphicFrameLocks noGrp="1"/>
          </p:cNvGraphicFramePr>
          <p:nvPr>
            <p:extLst>
              <p:ext uri="{D42A27DB-BD31-4B8C-83A1-F6EECF244321}">
                <p14:modId xmlns:p14="http://schemas.microsoft.com/office/powerpoint/2010/main" val="2556965525"/>
              </p:ext>
            </p:extLst>
          </p:nvPr>
        </p:nvGraphicFramePr>
        <p:xfrm>
          <a:off x="813313" y="1794087"/>
          <a:ext cx="10548206" cy="3467481"/>
        </p:xfrm>
        <a:graphic>
          <a:graphicData uri="http://schemas.openxmlformats.org/drawingml/2006/table">
            <a:tbl>
              <a:tblPr firstRow="1" bandRow="1">
                <a:tableStyleId>{69012ECD-51FC-41F1-AA8D-1B2483CD663E}</a:tableStyleId>
              </a:tblPr>
              <a:tblGrid>
                <a:gridCol w="1929694">
                  <a:extLst>
                    <a:ext uri="{9D8B030D-6E8A-4147-A177-3AD203B41FA5}">
                      <a16:colId xmlns:a16="http://schemas.microsoft.com/office/drawing/2014/main" val="477796664"/>
                    </a:ext>
                  </a:extLst>
                </a:gridCol>
                <a:gridCol w="8618512">
                  <a:extLst>
                    <a:ext uri="{9D8B030D-6E8A-4147-A177-3AD203B41FA5}">
                      <a16:colId xmlns:a16="http://schemas.microsoft.com/office/drawing/2014/main" val="3359389037"/>
                    </a:ext>
                  </a:extLst>
                </a:gridCol>
              </a:tblGrid>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Be Mindful</a:t>
                      </a:r>
                    </a:p>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marL="285750" indent="-285750" algn="l">
                        <a:lnSpc>
                          <a:spcPct val="107000"/>
                        </a:lnSpc>
                        <a:spcBef>
                          <a:spcPts val="0"/>
                        </a:spcBef>
                        <a:spcAft>
                          <a:spcPts val="0"/>
                        </a:spcAft>
                        <a:buFont typeface="Arial" panose="020B0604020202020204" pitchFamily="34" charset="0"/>
                        <a:buChar char="•"/>
                      </a:pPr>
                      <a:r>
                        <a:rPr lang="en-US" sz="1300" b="0" dirty="0">
                          <a:solidFill>
                            <a:schemeClr val="tx1"/>
                          </a:solidFill>
                        </a:rPr>
                        <a:t>Be mindful of:</a:t>
                      </a:r>
                    </a:p>
                    <a:p>
                      <a:pPr marL="692150" lvl="1" indent="-288925" algn="l">
                        <a:lnSpc>
                          <a:spcPct val="107000"/>
                        </a:lnSpc>
                        <a:spcBef>
                          <a:spcPts val="0"/>
                        </a:spcBef>
                        <a:spcAft>
                          <a:spcPts val="0"/>
                        </a:spcAft>
                        <a:buFont typeface="Courier New" panose="02070309020205020404" pitchFamily="49" charset="0"/>
                        <a:buChar char="o"/>
                      </a:pPr>
                      <a:r>
                        <a:rPr lang="en-US" sz="1300" b="0" dirty="0">
                          <a:solidFill>
                            <a:schemeClr val="tx1"/>
                          </a:solidFill>
                        </a:rPr>
                        <a:t>Your intentions when communicating and working with a young person (&lt; 18 years old).</a:t>
                      </a:r>
                    </a:p>
                    <a:p>
                      <a:pPr marL="692150" lvl="1" indent="-288925" algn="l">
                        <a:lnSpc>
                          <a:spcPct val="107000"/>
                        </a:lnSpc>
                        <a:spcBef>
                          <a:spcPts val="0"/>
                        </a:spcBef>
                        <a:spcAft>
                          <a:spcPts val="0"/>
                        </a:spcAft>
                        <a:buFont typeface="Courier New" panose="02070309020205020404" pitchFamily="49" charset="0"/>
                        <a:buChar char="o"/>
                      </a:pPr>
                      <a:r>
                        <a:rPr lang="en-US" sz="1300" b="0" dirty="0">
                          <a:solidFill>
                            <a:schemeClr val="tx1"/>
                          </a:solidFill>
                        </a:rPr>
                        <a:t>How your interactions might be perceived or could create a pattern.</a:t>
                      </a:r>
                    </a:p>
                    <a:p>
                      <a:pPr marL="692150" lvl="1" indent="-288925" algn="l">
                        <a:lnSpc>
                          <a:spcPct val="107000"/>
                        </a:lnSpc>
                        <a:spcBef>
                          <a:spcPts val="0"/>
                        </a:spcBef>
                        <a:spcAft>
                          <a:spcPts val="0"/>
                        </a:spcAft>
                        <a:buFont typeface="Courier New" panose="02070309020205020404" pitchFamily="49" charset="0"/>
                        <a:buChar char="o"/>
                      </a:pPr>
                      <a:r>
                        <a:rPr lang="en-US" sz="1300" b="0" dirty="0">
                          <a:solidFill>
                            <a:schemeClr val="tx1"/>
                          </a:solidFill>
                        </a:rPr>
                        <a:t>Treating all youth equitably (e.g., expressive participants vs. quiet participants).</a:t>
                      </a:r>
                    </a:p>
                    <a:p>
                      <a:pPr marL="288925" indent="-277813" algn="l">
                        <a:lnSpc>
                          <a:spcPct val="107000"/>
                        </a:lnSpc>
                        <a:spcBef>
                          <a:spcPts val="0"/>
                        </a:spcBef>
                        <a:spcAft>
                          <a:spcPts val="0"/>
                        </a:spcAft>
                        <a:buFont typeface="Arial" panose="020B0604020202020204" pitchFamily="34" charset="0"/>
                        <a:buChar char="•"/>
                      </a:pPr>
                      <a:r>
                        <a:rPr lang="en-US" sz="1300" b="0" dirty="0">
                          <a:solidFill>
                            <a:schemeClr val="tx1"/>
                          </a:solidFill>
                          <a:latin typeface="+mn-lt"/>
                          <a:ea typeface="Calibri" panose="020F0502020204030204" pitchFamily="34" charset="0"/>
                          <a:cs typeface="Arial"/>
                        </a:rPr>
                        <a:t>Our good intentions can put adults and young people in situations that could be misinterpreted.</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dirty="0">
                          <a:solidFill>
                            <a:schemeClr val="tx1"/>
                          </a:solidFill>
                        </a:rPr>
                        <a:t>Refrain from providing individual coffee, snacks, gifts, etc. Do not give favors or special treatment to one student (if there are incentives for participation, all participants and adults should be aware).</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dirty="0">
                          <a:solidFill>
                            <a:schemeClr val="tx1"/>
                          </a:solidFill>
                        </a:rPr>
                        <a:t>Do not be alone with a student (this extends to email/digital communication: copy adults from the local community partner organization, GE Next Engineers Team, teachers, or parents, as applicable).</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dirty="0">
                          <a:solidFill>
                            <a:schemeClr val="tx1"/>
                          </a:solidFill>
                        </a:rPr>
                        <a:t>Do not take photographs of anyone unless you have the express written consent from the individual(s) and the program. </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dirty="0">
                          <a:solidFill>
                            <a:schemeClr val="tx1"/>
                          </a:solidFill>
                        </a:rPr>
                        <a:t>Do not socialize with any of the students outside official Next Engineers activities.</a:t>
                      </a:r>
                    </a:p>
                    <a:p>
                      <a:pPr marL="295275" lvl="0" indent="-285750" algn="l">
                        <a:lnSpc>
                          <a:spcPct val="107000"/>
                        </a:lnSpc>
                        <a:spcBef>
                          <a:spcPts val="0"/>
                        </a:spcBef>
                        <a:spcAft>
                          <a:spcPts val="0"/>
                        </a:spcAft>
                        <a:buClr>
                          <a:srgbClr val="0C2340"/>
                        </a:buClr>
                        <a:buFont typeface="Arial" panose="020B0604020202020204" pitchFamily="34" charset="0"/>
                        <a:buChar char="•"/>
                        <a:tabLst/>
                        <a:defRPr/>
                      </a:pPr>
                      <a:r>
                        <a:rPr lang="en-US" sz="1300" b="0" dirty="0">
                          <a:solidFill>
                            <a:schemeClr val="tx1"/>
                          </a:solidFill>
                          <a:latin typeface="GE Inspira Sans" panose="020B0503060000000003" pitchFamily="34" charset="77"/>
                        </a:rPr>
                        <a:t>Report</a:t>
                      </a:r>
                      <a:r>
                        <a:rPr lang="en-US" sz="1300" b="0" i="0" dirty="0">
                          <a:solidFill>
                            <a:schemeClr val="tx1"/>
                          </a:solidFill>
                          <a:latin typeface="GE Inspira Sans" panose="020B0503060000000003" pitchFamily="34" charset="77"/>
                        </a:rPr>
                        <a:t> any suspected or known harm towards Next Engineers participants directly to FHI 360, using one of the two options: 1) </a:t>
                      </a:r>
                      <a:r>
                        <a:rPr lang="en-US" sz="1300" b="0" i="0" dirty="0">
                          <a:solidFill>
                            <a:schemeClr val="tx1"/>
                          </a:solidFill>
                          <a:latin typeface="GE Inspira Sans" panose="020B0503060000000003" pitchFamily="34" charset="77"/>
                          <a:cs typeface="Lato Light"/>
                        </a:rPr>
                        <a:t>Next Engineers </a:t>
                      </a:r>
                      <a:r>
                        <a:rPr kumimoji="0" lang="en-US" sz="1300" b="0" i="0" u="none" strike="noStrike" kern="1200" cap="none" spc="0" normalizeH="0" baseline="0" noProof="0" dirty="0">
                          <a:ln>
                            <a:noFill/>
                          </a:ln>
                          <a:solidFill>
                            <a:schemeClr val="tx1"/>
                          </a:solidFill>
                          <a:effectLst/>
                          <a:uLnTx/>
                          <a:uFillTx/>
                          <a:latin typeface="GE Inspira Sans" panose="020B0503060000000003" pitchFamily="34" charset="77"/>
                          <a:ea typeface="+mn-ea"/>
                          <a:cs typeface="Lato Light"/>
                        </a:rPr>
                        <a:t>Staff : </a:t>
                      </a:r>
                      <a:r>
                        <a:rPr kumimoji="0" lang="en-US" sz="1300" b="0" i="0" u="none" strike="noStrike" kern="1200" cap="none" spc="0" normalizeH="0" baseline="0" noProof="0" dirty="0">
                          <a:ln>
                            <a:noFill/>
                          </a:ln>
                          <a:solidFill>
                            <a:schemeClr val="accent1"/>
                          </a:solidFill>
                          <a:effectLst/>
                          <a:uLnTx/>
                          <a:uFillTx/>
                          <a:latin typeface="GE Inspira Sans" panose="020B0503060000000003" pitchFamily="34" charset="77"/>
                          <a:ea typeface="+mn-ea"/>
                          <a:cs typeface="Lato Light"/>
                          <a:hlinkClick r:id="rId2">
                            <a:extLst>
                              <a:ext uri="{A12FA001-AC4F-418D-AE19-62706E023703}">
                                <ahyp:hlinkClr xmlns:ahyp="http://schemas.microsoft.com/office/drawing/2018/hyperlinkcolor" val="tx"/>
                              </a:ext>
                            </a:extLst>
                          </a:hlinkClick>
                        </a:rPr>
                        <a:t>NextEngineers@fhi360.org</a:t>
                      </a:r>
                      <a:r>
                        <a:rPr kumimoji="0" lang="en-US" sz="1300" b="0" i="0" u="none" strike="noStrike" kern="1200" cap="none" spc="0" normalizeH="0" baseline="0" noProof="0" dirty="0">
                          <a:ln>
                            <a:noFill/>
                          </a:ln>
                          <a:solidFill>
                            <a:schemeClr val="tx1"/>
                          </a:solidFill>
                          <a:effectLst/>
                          <a:uLnTx/>
                          <a:uFillTx/>
                          <a:latin typeface="GE Inspira Sans" panose="020B0503060000000003" pitchFamily="34" charset="77"/>
                          <a:ea typeface="+mn-ea"/>
                          <a:cs typeface="Lato Light"/>
                        </a:rPr>
                        <a:t> or 2) </a:t>
                      </a:r>
                      <a:r>
                        <a:rPr kumimoji="0" lang="en-US" sz="1300" b="0" i="0" u="none" strike="noStrike" kern="1200" cap="none" spc="0" normalizeH="0" baseline="0" noProof="0" dirty="0">
                          <a:ln>
                            <a:noFill/>
                          </a:ln>
                          <a:solidFill>
                            <a:prstClr val="black"/>
                          </a:solidFill>
                          <a:effectLst/>
                          <a:uLnTx/>
                          <a:uFillTx/>
                          <a:latin typeface="GE Inspira Sans" panose="020B0503060000000003" pitchFamily="34" charset="77"/>
                          <a:ea typeface="+mn-ea"/>
                          <a:cs typeface="+mn-cs"/>
                        </a:rPr>
                        <a:t>FHI 360 Office of Compliance &amp; Internal Audit (OCIA): </a:t>
                      </a:r>
                      <a:r>
                        <a:rPr kumimoji="0" lang="en-US" sz="1300" b="0" i="0" u="none" strike="noStrike" kern="1200" cap="none" spc="0" normalizeH="0" baseline="0" noProof="0" dirty="0">
                          <a:ln>
                            <a:noFill/>
                          </a:ln>
                          <a:solidFill>
                            <a:schemeClr val="accent1"/>
                          </a:solidFill>
                          <a:effectLst/>
                          <a:uLnTx/>
                          <a:uFillTx/>
                          <a:latin typeface="GE Inspira Sans" panose="020B0503060000000003" pitchFamily="34" charset="77"/>
                          <a:ea typeface="+mn-ea"/>
                          <a:cs typeface="+mn-cs"/>
                          <a:hlinkClick r:id="rId3">
                            <a:extLst>
                              <a:ext uri="{A12FA001-AC4F-418D-AE19-62706E023703}">
                                <ahyp:hlinkClr xmlns:ahyp="http://schemas.microsoft.com/office/drawing/2018/hyperlinkcolor" val="tx"/>
                              </a:ext>
                            </a:extLst>
                          </a:hlinkClick>
                        </a:rPr>
                        <a:t>Compliance@fhi360.org </a:t>
                      </a:r>
                      <a:r>
                        <a:rPr kumimoji="0" lang="en-US" sz="1300" b="0" i="0" u="none" strike="noStrike" kern="1200" cap="none" spc="0" normalizeH="0" baseline="0" noProof="0" dirty="0">
                          <a:ln>
                            <a:noFill/>
                          </a:ln>
                          <a:solidFill>
                            <a:schemeClr val="tx1"/>
                          </a:solidFill>
                          <a:effectLst/>
                          <a:uLnTx/>
                          <a:uFillTx/>
                          <a:latin typeface="GE Inspira Sans" panose="020B0503060000000003" pitchFamily="34" charset="77"/>
                          <a:ea typeface="+mn-ea"/>
                          <a:cs typeface="+mn-cs"/>
                        </a:rPr>
                        <a:t>or </a:t>
                      </a:r>
                      <a:r>
                        <a:rPr kumimoji="0" lang="en-US" sz="1300" b="0" i="0" u="none" strike="noStrike" kern="1200" cap="none" spc="0" normalizeH="0" baseline="0" noProof="0" dirty="0">
                          <a:ln>
                            <a:noFill/>
                          </a:ln>
                          <a:solidFill>
                            <a:prstClr val="black"/>
                          </a:solidFill>
                          <a:effectLst/>
                          <a:uLnTx/>
                          <a:uFillTx/>
                          <a:latin typeface="GE Inspira Sans" panose="020B0503060000000003" pitchFamily="34" charset="77"/>
                          <a:ea typeface="+mn-ea"/>
                          <a:cs typeface="Lato Light"/>
                        </a:rPr>
                        <a:t>OCIA Hotline: (800) 461-9330 (TOLL-FREE inside U.S.) or +1-720-514-4400 (International Collect)</a:t>
                      </a:r>
                      <a:r>
                        <a:rPr kumimoji="0" lang="en-US" sz="1300" b="0" i="0" u="none" strike="noStrike" kern="1200" cap="none" spc="0" normalizeH="0" baseline="0" noProof="0" dirty="0">
                          <a:ln>
                            <a:noFill/>
                          </a:ln>
                          <a:solidFill>
                            <a:schemeClr val="tx1"/>
                          </a:solidFill>
                          <a:effectLst/>
                          <a:uLnTx/>
                          <a:uFillTx/>
                          <a:latin typeface="GE Inspira Sans" panose="020B0503060000000003" pitchFamily="34" charset="77"/>
                          <a:ea typeface="+mn-ea"/>
                          <a:cs typeface="Lato Light"/>
                        </a:rPr>
                        <a:t>.</a:t>
                      </a:r>
                      <a:endParaRPr kumimoji="0" lang="en-US" sz="1300" b="0" i="0" u="none" strike="noStrike" kern="1200" cap="none" spc="0" normalizeH="0" baseline="0" noProof="0" dirty="0">
                        <a:ln>
                          <a:noFill/>
                        </a:ln>
                        <a:solidFill>
                          <a:prstClr val="black"/>
                        </a:solidFill>
                        <a:effectLst/>
                        <a:uLnTx/>
                        <a:uFillTx/>
                        <a:latin typeface="GE Inspira Sans" panose="020B0503060000000003" pitchFamily="34" charset="77"/>
                        <a:ea typeface="+mn-ea"/>
                        <a:cs typeface="Lato Light"/>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bl>
          </a:graphicData>
        </a:graphic>
      </p:graphicFrame>
      <p:sp>
        <p:nvSpPr>
          <p:cNvPr id="13" name="TextBox 12">
            <a:extLst>
              <a:ext uri="{FF2B5EF4-FFF2-40B4-BE49-F238E27FC236}">
                <a16:creationId xmlns:a16="http://schemas.microsoft.com/office/drawing/2014/main" id="{4FFFCC95-E878-FA49-8C28-1A6D86660264}"/>
              </a:ext>
            </a:extLst>
          </p:cNvPr>
          <p:cNvSpPr txBox="1"/>
          <p:nvPr/>
        </p:nvSpPr>
        <p:spPr>
          <a:xfrm>
            <a:off x="730520" y="1170262"/>
            <a:ext cx="10565373" cy="553998"/>
          </a:xfrm>
          <a:prstGeom prst="rect">
            <a:avLst/>
          </a:prstGeom>
          <a:noFill/>
        </p:spPr>
        <p:txBody>
          <a:bodyPr wrap="square">
            <a:spAutoFit/>
          </a:bodyPr>
          <a:lstStyle/>
          <a:p>
            <a:r>
              <a:rPr lang="en-US" sz="1600" b="1" cap="all">
                <a:solidFill>
                  <a:schemeClr val="accent1"/>
                </a:solidFill>
              </a:rPr>
              <a:t>Protection of minors</a:t>
            </a:r>
          </a:p>
          <a:p>
            <a:r>
              <a:rPr lang="en-US" sz="1400"/>
              <a:t>When interacting with students, volunteers should be aware of safeguarding procedures – designed to protect all involved.  </a:t>
            </a:r>
            <a:endParaRPr lang="en-US" sz="1400" b="1" cap="all"/>
          </a:p>
        </p:txBody>
      </p:sp>
      <p:pic>
        <p:nvPicPr>
          <p:cNvPr id="9" name="Graphic 8" descr="Line arrow: Horizontal U-turn outline">
            <a:extLst>
              <a:ext uri="{FF2B5EF4-FFF2-40B4-BE49-F238E27FC236}">
                <a16:creationId xmlns:a16="http://schemas.microsoft.com/office/drawing/2014/main" id="{D395FBEB-134C-AD4E-AB13-9CB0AA4A7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9696" y="640017"/>
            <a:ext cx="274320" cy="274320"/>
          </a:xfrm>
          <a:prstGeom prst="rect">
            <a:avLst/>
          </a:prstGeom>
        </p:spPr>
      </p:pic>
      <p:pic>
        <p:nvPicPr>
          <p:cNvPr id="12" name="Graphic 11" descr="Line arrow: Horizontal U-turn outline">
            <a:extLst>
              <a:ext uri="{FF2B5EF4-FFF2-40B4-BE49-F238E27FC236}">
                <a16:creationId xmlns:a16="http://schemas.microsoft.com/office/drawing/2014/main" id="{5211FA0A-309B-F74B-8A38-C0CE4CADAA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349" y="384092"/>
            <a:ext cx="274320" cy="274320"/>
          </a:xfrm>
          <a:prstGeom prst="rect">
            <a:avLst/>
          </a:prstGeom>
        </p:spPr>
      </p:pic>
      <p:pic>
        <p:nvPicPr>
          <p:cNvPr id="14" name="Graphic 13" descr="Circle with left arrow outline">
            <a:hlinkClick r:id="" action="ppaction://hlinkshowjump?jump=nextslide"/>
            <a:extLst>
              <a:ext uri="{FF2B5EF4-FFF2-40B4-BE49-F238E27FC236}">
                <a16:creationId xmlns:a16="http://schemas.microsoft.com/office/drawing/2014/main" id="{346B6C95-180A-A245-89D2-E19E9DEA14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30974" y="430094"/>
            <a:ext cx="365760" cy="365760"/>
          </a:xfrm>
          <a:prstGeom prst="rect">
            <a:avLst/>
          </a:prstGeom>
        </p:spPr>
      </p:pic>
      <p:pic>
        <p:nvPicPr>
          <p:cNvPr id="16" name="Graphic 15" descr="Circle with left arrow outline">
            <a:hlinkClick r:id="" action="ppaction://hlinkshowjump?jump=previousslide"/>
            <a:extLst>
              <a:ext uri="{FF2B5EF4-FFF2-40B4-BE49-F238E27FC236}">
                <a16:creationId xmlns:a16="http://schemas.microsoft.com/office/drawing/2014/main" id="{E85B9210-250D-E247-851E-03A6BAD51F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777420" y="430095"/>
            <a:ext cx="365760" cy="365760"/>
          </a:xfrm>
          <a:prstGeom prst="rect">
            <a:avLst/>
          </a:prstGeom>
        </p:spPr>
      </p:pic>
      <p:sp>
        <p:nvSpPr>
          <p:cNvPr id="2" name="TextBox 1">
            <a:extLst>
              <a:ext uri="{FF2B5EF4-FFF2-40B4-BE49-F238E27FC236}">
                <a16:creationId xmlns:a16="http://schemas.microsoft.com/office/drawing/2014/main" id="{399BED07-EDEC-4AE4-9BA2-D19C996D7948}"/>
              </a:ext>
            </a:extLst>
          </p:cNvPr>
          <p:cNvSpPr txBox="1"/>
          <p:nvPr/>
        </p:nvSpPr>
        <p:spPr>
          <a:xfrm>
            <a:off x="747687" y="5505175"/>
            <a:ext cx="10548206" cy="365125"/>
          </a:xfrm>
          <a:prstGeom prst="rect">
            <a:avLst/>
          </a:prstGeom>
          <a:noFill/>
        </p:spPr>
        <p:txBody>
          <a:bodyPr wrap="square" rtlCol="0">
            <a:noAutofit/>
          </a:bodyPr>
          <a:lstStyle/>
          <a:p>
            <a:pPr>
              <a:spcBef>
                <a:spcPts val="1200"/>
              </a:spcBef>
            </a:pPr>
            <a:r>
              <a:rPr lang="en-US" sz="1400" b="1" dirty="0">
                <a:solidFill>
                  <a:schemeClr val="accent4"/>
                </a:solidFill>
              </a:rPr>
              <a:t>Volunteers should take the 15–20-minute </a:t>
            </a:r>
            <a:r>
              <a:rPr lang="en-US" sz="1400" b="1" dirty="0">
                <a:solidFill>
                  <a:srgbClr val="005CB9"/>
                </a:solidFill>
                <a:hlinkClick r:id="rId10">
                  <a:extLst>
                    <a:ext uri="{A12FA001-AC4F-418D-AE19-62706E023703}">
                      <ahyp:hlinkClr xmlns:ahyp="http://schemas.microsoft.com/office/drawing/2018/hyperlinkcolor" val="tx"/>
                    </a:ext>
                  </a:extLst>
                </a:hlinkClick>
              </a:rPr>
              <a:t>Safeguarding </a:t>
            </a:r>
            <a:r>
              <a:rPr lang="en-US" sz="1400" b="1" dirty="0" err="1">
                <a:solidFill>
                  <a:srgbClr val="005CB9"/>
                </a:solidFill>
                <a:hlinkClick r:id="rId10">
                  <a:extLst>
                    <a:ext uri="{A12FA001-AC4F-418D-AE19-62706E023703}">
                      <ahyp:hlinkClr xmlns:ahyp="http://schemas.microsoft.com/office/drawing/2018/hyperlinkcolor" val="tx"/>
                    </a:ext>
                  </a:extLst>
                </a:hlinkClick>
              </a:rPr>
              <a:t>eModule</a:t>
            </a:r>
            <a:r>
              <a:rPr lang="en-US" sz="1400" b="1" dirty="0">
                <a:solidFill>
                  <a:srgbClr val="005CB9"/>
                </a:solidFill>
              </a:rPr>
              <a:t> </a:t>
            </a:r>
            <a:r>
              <a:rPr lang="en-US" sz="1400" b="1" dirty="0">
                <a:solidFill>
                  <a:schemeClr val="accent4"/>
                </a:solidFill>
              </a:rPr>
              <a:t>provided by FHI 360 prior to volunteering. </a:t>
            </a:r>
          </a:p>
        </p:txBody>
      </p:sp>
      <p:sp>
        <p:nvSpPr>
          <p:cNvPr id="8" name="Rounded Rectangle 7">
            <a:hlinkClick r:id="rId11" action="ppaction://hlinksldjump"/>
            <a:extLst>
              <a:ext uri="{FF2B5EF4-FFF2-40B4-BE49-F238E27FC236}">
                <a16:creationId xmlns:a16="http://schemas.microsoft.com/office/drawing/2014/main" id="{701C2837-3357-C646-B7EA-C8F837128E58}"/>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10" name="Rounded Rectangle 9">
            <a:hlinkClick r:id="rId12" action="ppaction://hlinksldjump"/>
            <a:extLst>
              <a:ext uri="{FF2B5EF4-FFF2-40B4-BE49-F238E27FC236}">
                <a16:creationId xmlns:a16="http://schemas.microsoft.com/office/drawing/2014/main" id="{4233FD94-0353-3846-ADB7-674634592DA3}"/>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385368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13</a:t>
            </a:fld>
            <a:endParaRPr lang="en-GB"/>
          </a:p>
        </p:txBody>
      </p:sp>
      <p:sp>
        <p:nvSpPr>
          <p:cNvPr id="12" name="Text Placeholder 3">
            <a:extLst>
              <a:ext uri="{FF2B5EF4-FFF2-40B4-BE49-F238E27FC236}">
                <a16:creationId xmlns:a16="http://schemas.microsoft.com/office/drawing/2014/main" id="{6ABDB33C-1DC3-204C-8353-16874422D1F8}"/>
              </a:ext>
            </a:extLst>
          </p:cNvPr>
          <p:cNvSpPr txBox="1">
            <a:spLocks/>
          </p:cNvSpPr>
          <p:nvPr/>
        </p:nvSpPr>
        <p:spPr>
          <a:xfrm>
            <a:off x="6183486" y="2193678"/>
            <a:ext cx="5303520" cy="3881658"/>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342900" indent="-342900">
              <a:lnSpc>
                <a:spcPct val="107000"/>
              </a:lnSpc>
              <a:spcBef>
                <a:spcPts val="0"/>
              </a:spcBef>
              <a:buClr>
                <a:schemeClr val="accent1"/>
              </a:buClr>
              <a:buFont typeface="Symbol" pitchFamily="2" charset="2"/>
              <a:buChar char=""/>
            </a:pPr>
            <a:r>
              <a:rPr lang="en-US" sz="1400" dirty="0">
                <a:solidFill>
                  <a:schemeClr val="bg1"/>
                </a:solidFill>
              </a:rPr>
              <a:t>Help a team of students complete a </a:t>
            </a:r>
            <a:r>
              <a:rPr lang="en-US" sz="1400" b="1" dirty="0">
                <a:solidFill>
                  <a:schemeClr val="accent1"/>
                </a:solidFill>
              </a:rPr>
              <a:t>DESIGN CHALLENGE</a:t>
            </a:r>
            <a:r>
              <a:rPr lang="en-US" sz="1400" dirty="0">
                <a:solidFill>
                  <a:schemeClr val="bg1"/>
                </a:solidFill>
              </a:rPr>
              <a:t>.</a:t>
            </a:r>
          </a:p>
          <a:p>
            <a:pPr marL="342900" indent="-342900">
              <a:lnSpc>
                <a:spcPct val="107000"/>
              </a:lnSpc>
              <a:spcBef>
                <a:spcPts val="0"/>
              </a:spcBef>
              <a:buClr>
                <a:schemeClr val="accent1"/>
              </a:buClr>
              <a:buFont typeface="Symbol" pitchFamily="2" charset="2"/>
              <a:buChar char=""/>
            </a:pPr>
            <a:r>
              <a:rPr lang="en-US" sz="1400" dirty="0">
                <a:solidFill>
                  <a:schemeClr val="bg1"/>
                </a:solidFill>
              </a:rPr>
              <a:t>Be a </a:t>
            </a:r>
            <a:r>
              <a:rPr lang="en-US" sz="1400" b="1" dirty="0">
                <a:solidFill>
                  <a:schemeClr val="accent1"/>
                </a:solidFill>
              </a:rPr>
              <a:t>GUEST SPEAKER</a:t>
            </a:r>
            <a:r>
              <a:rPr lang="en-US" sz="1400" dirty="0">
                <a:solidFill>
                  <a:schemeClr val="bg1"/>
                </a:solidFill>
              </a:rPr>
              <a:t>, sharing your unique career journey with students.</a:t>
            </a:r>
            <a:endParaRPr lang="en-US" sz="14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dirty="0">
                <a:solidFill>
                  <a:schemeClr val="bg1"/>
                </a:solidFill>
              </a:rPr>
              <a:t>Serve as a </a:t>
            </a:r>
            <a:r>
              <a:rPr lang="en-US" sz="1400" b="1" dirty="0">
                <a:solidFill>
                  <a:schemeClr val="accent1"/>
                </a:solidFill>
              </a:rPr>
              <a:t>PANELIST</a:t>
            </a:r>
            <a:r>
              <a:rPr lang="en-US" sz="1400" dirty="0">
                <a:solidFill>
                  <a:schemeClr val="bg1"/>
                </a:solidFill>
              </a:rPr>
              <a:t> or design challenge </a:t>
            </a:r>
            <a:r>
              <a:rPr lang="en-US" sz="1400" b="1" dirty="0">
                <a:solidFill>
                  <a:schemeClr val="accent1"/>
                </a:solidFill>
              </a:rPr>
              <a:t>REVIEWER</a:t>
            </a:r>
            <a:r>
              <a:rPr lang="en-US" sz="1400" dirty="0">
                <a:solidFill>
                  <a:schemeClr val="bg1"/>
                </a:solidFill>
              </a:rPr>
              <a:t>.</a:t>
            </a:r>
          </a:p>
          <a:p>
            <a:pPr>
              <a:lnSpc>
                <a:spcPct val="107000"/>
              </a:lnSpc>
              <a:spcBef>
                <a:spcPts val="0"/>
              </a:spcBef>
              <a:buClr>
                <a:schemeClr val="accent1"/>
              </a:buClr>
            </a:pPr>
            <a:endParaRPr lang="en-US" sz="1400" dirty="0">
              <a:solidFill>
                <a:schemeClr val="bg1"/>
              </a:solidFill>
            </a:endParaRPr>
          </a:p>
          <a:p>
            <a:pPr>
              <a:lnSpc>
                <a:spcPct val="107000"/>
              </a:lnSpc>
              <a:spcBef>
                <a:spcPts val="0"/>
              </a:spcBef>
              <a:buClr>
                <a:schemeClr val="accent1"/>
              </a:buClr>
            </a:pPr>
            <a:r>
              <a:rPr lang="en-US" sz="1400" dirty="0">
                <a:solidFill>
                  <a:schemeClr val="bg1"/>
                </a:solidFill>
              </a:rPr>
              <a:t>For more information, you can contact your city team using the links below or take our 20-minute </a:t>
            </a:r>
            <a:r>
              <a:rPr lang="en-US" sz="1400" b="1" dirty="0">
                <a:solidFill>
                  <a:srgbClr val="005CB9"/>
                </a:solidFill>
                <a:hlinkClick r:id="rId2">
                  <a:extLst>
                    <a:ext uri="{A12FA001-AC4F-418D-AE19-62706E023703}">
                      <ahyp:hlinkClr xmlns:ahyp="http://schemas.microsoft.com/office/drawing/2018/hyperlinkcolor" val="tx"/>
                    </a:ext>
                  </a:extLst>
                </a:hlinkClick>
              </a:rPr>
              <a:t>Volunteer Orientation </a:t>
            </a:r>
            <a:r>
              <a:rPr lang="en-US" sz="1400" b="1" dirty="0" err="1">
                <a:solidFill>
                  <a:srgbClr val="005CB9"/>
                </a:solidFill>
                <a:hlinkClick r:id="rId2">
                  <a:extLst>
                    <a:ext uri="{A12FA001-AC4F-418D-AE19-62706E023703}">
                      <ahyp:hlinkClr xmlns:ahyp="http://schemas.microsoft.com/office/drawing/2018/hyperlinkcolor" val="tx"/>
                    </a:ext>
                  </a:extLst>
                </a:hlinkClick>
              </a:rPr>
              <a:t>eModule</a:t>
            </a:r>
            <a:r>
              <a:rPr lang="en-US" sz="1400" b="1" dirty="0">
                <a:solidFill>
                  <a:schemeClr val="bg1"/>
                </a:solidFill>
              </a:rPr>
              <a:t>. </a:t>
            </a:r>
            <a:endParaRPr lang="en-US" sz="1400" b="1" cap="all" dirty="0">
              <a:solidFill>
                <a:schemeClr val="accent1"/>
              </a:solidFill>
            </a:endParaRPr>
          </a:p>
          <a:p>
            <a:pPr>
              <a:lnSpc>
                <a:spcPct val="107000"/>
              </a:lnSpc>
              <a:spcBef>
                <a:spcPts val="0"/>
              </a:spcBef>
              <a:buClr>
                <a:schemeClr val="accent1"/>
              </a:buClr>
            </a:pPr>
            <a:endParaRPr lang="en-US" sz="1400" b="1" cap="all" dirty="0">
              <a:solidFill>
                <a:schemeClr val="accent1"/>
              </a:solidFill>
            </a:endParaRPr>
          </a:p>
          <a:p>
            <a:pPr>
              <a:lnSpc>
                <a:spcPct val="107000"/>
              </a:lnSpc>
              <a:spcBef>
                <a:spcPts val="0"/>
              </a:spcBef>
              <a:buClr>
                <a:schemeClr val="accent1"/>
              </a:buClr>
            </a:pPr>
            <a:r>
              <a:rPr lang="en-US" sz="1400" b="1" cap="all" dirty="0">
                <a:solidFill>
                  <a:schemeClr val="accent1"/>
                </a:solidFill>
              </a:rPr>
              <a:t>Connect with your city team</a:t>
            </a:r>
          </a:p>
          <a:p>
            <a:r>
              <a:rPr lang="en-US" sz="1400" dirty="0">
                <a:solidFill>
                  <a:schemeClr val="bg1"/>
                </a:solidFill>
                <a:ea typeface="Calibri" panose="020F0502020204030204" pitchFamily="34" charset="0"/>
                <a:cs typeface="Times New Roman" panose="02020603050405020304" pitchFamily="18" charset="0"/>
              </a:rPr>
              <a:t>Click on your location below to find your Next Engineers contacts:</a:t>
            </a:r>
            <a:endParaRPr lang="en-US" sz="1400" b="1" dirty="0">
              <a:solidFill>
                <a:srgbClr val="FF0000"/>
              </a:solidFill>
              <a:ea typeface="Calibri" panose="020F0502020204030204" pitchFamily="34" charset="0"/>
              <a:cs typeface="Times New Roman" panose="02020603050405020304" pitchFamily="18" charset="0"/>
            </a:endParaRPr>
          </a:p>
          <a:p>
            <a:pPr marL="290513" indent="-276225">
              <a:buFont typeface="Arial" panose="020B0604020202020204" pitchFamily="34" charset="0"/>
              <a:buChar char="•"/>
            </a:pPr>
            <a:r>
              <a:rPr lang="en-US" sz="1400" b="1" u="sng" dirty="0">
                <a:solidFill>
                  <a:schemeClr val="accent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Cincinnati, Ohio</a:t>
            </a:r>
            <a:endParaRPr lang="en-US" sz="1400" b="1" u="sng" dirty="0">
              <a:solidFill>
                <a:schemeClr val="accent1"/>
              </a:solidFill>
              <a:ea typeface="Calibri" panose="020F0502020204030204" pitchFamily="34" charset="0"/>
              <a:cs typeface="Times New Roman" panose="02020603050405020304" pitchFamily="18" charset="0"/>
            </a:endParaRPr>
          </a:p>
          <a:p>
            <a:pPr marL="290513" indent="-276225">
              <a:buFont typeface="Arial" panose="020B0604020202020204" pitchFamily="34" charset="0"/>
              <a:buChar char="•"/>
            </a:pPr>
            <a:r>
              <a:rPr lang="en-US" sz="1400" b="1" u="sng" dirty="0">
                <a:solidFill>
                  <a:schemeClr val="accent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Greenville, South Carolina</a:t>
            </a:r>
            <a:endParaRPr lang="en-US" sz="1400" b="1" u="sng" dirty="0">
              <a:solidFill>
                <a:schemeClr val="accent1"/>
              </a:solidFill>
              <a:ea typeface="Calibri" panose="020F0502020204030204" pitchFamily="34" charset="0"/>
              <a:cs typeface="Times New Roman" panose="02020603050405020304" pitchFamily="18" charset="0"/>
            </a:endParaRPr>
          </a:p>
          <a:p>
            <a:pPr marL="290513" indent="-276225">
              <a:buFont typeface="Arial" panose="020B0604020202020204" pitchFamily="34" charset="0"/>
              <a:buChar char="•"/>
            </a:pPr>
            <a:r>
              <a:rPr lang="en-US" sz="1400" b="1" u="sng" dirty="0">
                <a:solidFill>
                  <a:schemeClr val="accent1"/>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Johannesburg, South Africa</a:t>
            </a:r>
            <a:endParaRPr lang="en-US" sz="1400" b="1" u="sng" dirty="0">
              <a:solidFill>
                <a:schemeClr val="accent1"/>
              </a:solidFill>
              <a:ea typeface="Calibri" panose="020F0502020204030204" pitchFamily="34" charset="0"/>
              <a:cs typeface="Times New Roman" panose="02020603050405020304" pitchFamily="18" charset="0"/>
            </a:endParaRPr>
          </a:p>
          <a:p>
            <a:pPr marL="290513" indent="-276225">
              <a:buFont typeface="Arial" panose="020B0604020202020204" pitchFamily="34" charset="0"/>
              <a:buChar char="•"/>
            </a:pPr>
            <a:r>
              <a:rPr lang="en-US" sz="1400" b="1" u="sng" dirty="0">
                <a:solidFill>
                  <a:schemeClr val="accent1"/>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Staffordshire, U.K.</a:t>
            </a:r>
            <a:endParaRPr lang="en-US" sz="1400" b="1" u="sng" dirty="0">
              <a:solidFill>
                <a:schemeClr val="accent1"/>
              </a:solidFill>
            </a:endParaRPr>
          </a:p>
          <a:p>
            <a:endParaRPr lang="en-US" sz="1400" dirty="0"/>
          </a:p>
        </p:txBody>
      </p:sp>
      <p:sp>
        <p:nvSpPr>
          <p:cNvPr id="13" name="TextBox 12">
            <a:extLst>
              <a:ext uri="{FF2B5EF4-FFF2-40B4-BE49-F238E27FC236}">
                <a16:creationId xmlns:a16="http://schemas.microsoft.com/office/drawing/2014/main" id="{F6AC0C38-CA81-F741-A094-03410EAE7DC6}"/>
              </a:ext>
            </a:extLst>
          </p:cNvPr>
          <p:cNvSpPr txBox="1"/>
          <p:nvPr/>
        </p:nvSpPr>
        <p:spPr>
          <a:xfrm>
            <a:off x="682355" y="1818098"/>
            <a:ext cx="10515598" cy="307777"/>
          </a:xfrm>
          <a:prstGeom prst="rect">
            <a:avLst/>
          </a:prstGeom>
          <a:noFill/>
        </p:spPr>
        <p:txBody>
          <a:bodyPr wrap="square">
            <a:spAutoFit/>
          </a:bodyPr>
          <a:lstStyle/>
          <a:p>
            <a:r>
              <a:rPr lang="en-US" sz="1400">
                <a:solidFill>
                  <a:schemeClr val="bg1"/>
                </a:solidFill>
              </a:rPr>
              <a:t>Find the right volunteer opportunity for you and understand what to expect from your volunteer experience.</a:t>
            </a:r>
          </a:p>
        </p:txBody>
      </p:sp>
      <p:pic>
        <p:nvPicPr>
          <p:cNvPr id="28" name="Graphic 27" descr="Circle with left arrow outline">
            <a:hlinkClick r:id="" action="ppaction://hlinkshowjump?jump=nextslide"/>
            <a:extLst>
              <a:ext uri="{FF2B5EF4-FFF2-40B4-BE49-F238E27FC236}">
                <a16:creationId xmlns:a16="http://schemas.microsoft.com/office/drawing/2014/main" id="{C5550F5D-805F-1640-85A2-741AC9516B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30974" y="321608"/>
            <a:ext cx="365760" cy="365760"/>
          </a:xfrm>
          <a:prstGeom prst="rect">
            <a:avLst/>
          </a:prstGeom>
        </p:spPr>
      </p:pic>
      <p:pic>
        <p:nvPicPr>
          <p:cNvPr id="29" name="Graphic 28" descr="Circle with left arrow outline">
            <a:hlinkClick r:id="" action="ppaction://hlinkshowjump?jump=previousslide"/>
            <a:extLst>
              <a:ext uri="{FF2B5EF4-FFF2-40B4-BE49-F238E27FC236}">
                <a16:creationId xmlns:a16="http://schemas.microsoft.com/office/drawing/2014/main" id="{179B98E7-01DB-154E-B394-CAC01A74E0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777420" y="321609"/>
            <a:ext cx="365760" cy="365760"/>
          </a:xfrm>
          <a:prstGeom prst="rect">
            <a:avLst/>
          </a:prstGeom>
        </p:spPr>
      </p:pic>
      <p:sp>
        <p:nvSpPr>
          <p:cNvPr id="19" name="Text Placeholder 3">
            <a:extLst>
              <a:ext uri="{FF2B5EF4-FFF2-40B4-BE49-F238E27FC236}">
                <a16:creationId xmlns:a16="http://schemas.microsoft.com/office/drawing/2014/main" id="{9EA0CAD3-E441-BE4C-9D82-3F39B4A4CFF3}"/>
              </a:ext>
            </a:extLst>
          </p:cNvPr>
          <p:cNvSpPr txBox="1">
            <a:spLocks/>
          </p:cNvSpPr>
          <p:nvPr/>
        </p:nvSpPr>
        <p:spPr>
          <a:xfrm>
            <a:off x="701017" y="2156354"/>
            <a:ext cx="5303520" cy="3955195"/>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ASK YOURSELF</a:t>
            </a:r>
            <a:endParaRPr lang="en-US" sz="1400">
              <a:solidFill>
                <a:schemeClr val="bg1"/>
              </a:solidFill>
              <a:ea typeface="Calibri" panose="020F0502020204030204" pitchFamily="34" charset="0"/>
              <a:cs typeface="Times New Roman" panose="02020603050405020304" pitchFamily="18" charset="0"/>
            </a:endParaRPr>
          </a:p>
          <a:p>
            <a:pPr marL="290513" indent="-290513">
              <a:buFont typeface="Arial" panose="020B0604020202020204" pitchFamily="34" charset="0"/>
              <a:buChar char="•"/>
            </a:pPr>
            <a:r>
              <a:rPr lang="en-US" sz="1400" b="1">
                <a:solidFill>
                  <a:schemeClr val="accent1"/>
                </a:solidFill>
              </a:rPr>
              <a:t>WHAT?  </a:t>
            </a:r>
            <a:r>
              <a:rPr lang="en-US" sz="1400">
                <a:solidFill>
                  <a:schemeClr val="bg1"/>
                </a:solidFill>
              </a:rPr>
              <a:t>What do you want to get out of this experience? What activity or event would best match your interests and skills?</a:t>
            </a:r>
          </a:p>
          <a:p>
            <a:pPr marL="285750" indent="-285750">
              <a:lnSpc>
                <a:spcPct val="107000"/>
              </a:lnSpc>
              <a:spcBef>
                <a:spcPts val="0"/>
              </a:spcBef>
              <a:buClr>
                <a:schemeClr val="accent1"/>
              </a:buClr>
              <a:buFont typeface="Arial" panose="020B0604020202020204" pitchFamily="34" charset="0"/>
              <a:buChar char="•"/>
            </a:pPr>
            <a:r>
              <a:rPr lang="en-US" sz="1400" b="1">
                <a:solidFill>
                  <a:schemeClr val="accent1"/>
                </a:solidFill>
              </a:rPr>
              <a:t>WHEN? </a:t>
            </a:r>
            <a:r>
              <a:rPr lang="en-US" sz="1400">
                <a:solidFill>
                  <a:schemeClr val="bg1"/>
                </a:solidFill>
              </a:rPr>
              <a:t>When are you available (during work hours, after work, weekends)?</a:t>
            </a:r>
            <a:r>
              <a:rPr lang="en-US" sz="1400" b="1">
                <a:solidFill>
                  <a:schemeClr val="bg1"/>
                </a:solidFill>
              </a:rPr>
              <a:t> </a:t>
            </a:r>
            <a:r>
              <a:rPr lang="en-US" sz="1400">
                <a:solidFill>
                  <a:schemeClr val="bg1"/>
                </a:solidFill>
              </a:rPr>
              <a:t>How much time can you commit (thirty minutes, one hour, half day, full day)? </a:t>
            </a:r>
          </a:p>
          <a:p>
            <a:pPr marL="285750" indent="-285750">
              <a:lnSpc>
                <a:spcPct val="107000"/>
              </a:lnSpc>
              <a:spcBef>
                <a:spcPts val="0"/>
              </a:spcBef>
              <a:buClr>
                <a:schemeClr val="accent1"/>
              </a:buClr>
              <a:buFont typeface="Arial" panose="020B0604020202020204" pitchFamily="34" charset="0"/>
              <a:buChar char="•"/>
            </a:pPr>
            <a:r>
              <a:rPr lang="en-US" sz="1400" b="1">
                <a:solidFill>
                  <a:schemeClr val="accent1"/>
                </a:solidFill>
              </a:rPr>
              <a:t>WHERE? </a:t>
            </a:r>
            <a:r>
              <a:rPr lang="en-US" sz="1400">
                <a:solidFill>
                  <a:schemeClr val="bg1"/>
                </a:solidFill>
              </a:rPr>
              <a:t>Are you willing to travel? How far? </a:t>
            </a:r>
          </a:p>
          <a:p>
            <a:pPr marL="285750" indent="-285750">
              <a:lnSpc>
                <a:spcPct val="107000"/>
              </a:lnSpc>
              <a:spcBef>
                <a:spcPts val="0"/>
              </a:spcBef>
              <a:buClr>
                <a:schemeClr val="accent1"/>
              </a:buClr>
              <a:buFont typeface="Arial" panose="020B0604020202020204" pitchFamily="34" charset="0"/>
              <a:buChar char="•"/>
            </a:pPr>
            <a:r>
              <a:rPr lang="en-US" sz="1400" b="1">
                <a:solidFill>
                  <a:schemeClr val="accent1"/>
                </a:solidFill>
              </a:rPr>
              <a:t>WHO?</a:t>
            </a:r>
            <a:r>
              <a:rPr lang="en-US" sz="1400">
                <a:solidFill>
                  <a:schemeClr val="accent1"/>
                </a:solidFill>
              </a:rPr>
              <a:t> </a:t>
            </a:r>
            <a:r>
              <a:rPr lang="en-US" sz="1400">
                <a:solidFill>
                  <a:schemeClr val="bg1"/>
                </a:solidFill>
              </a:rPr>
              <a:t>What age group do you want to work with? </a:t>
            </a:r>
          </a:p>
          <a:p>
            <a:pPr marL="285750" indent="-285750">
              <a:lnSpc>
                <a:spcPct val="107000"/>
              </a:lnSpc>
              <a:spcBef>
                <a:spcPts val="0"/>
              </a:spcBef>
              <a:buClr>
                <a:schemeClr val="accent1"/>
              </a:buClr>
              <a:buFont typeface="Arial" panose="020B0604020202020204" pitchFamily="34" charset="0"/>
              <a:buChar char="•"/>
            </a:pPr>
            <a:r>
              <a:rPr lang="en-US" sz="1400" b="1">
                <a:solidFill>
                  <a:schemeClr val="accent1"/>
                </a:solidFill>
              </a:rPr>
              <a:t>HOW?</a:t>
            </a:r>
            <a:r>
              <a:rPr lang="en-US" sz="1400">
                <a:solidFill>
                  <a:schemeClr val="accent1"/>
                </a:solidFill>
              </a:rPr>
              <a:t> </a:t>
            </a:r>
            <a:r>
              <a:rPr lang="en-US" sz="1400">
                <a:solidFill>
                  <a:schemeClr val="bg1"/>
                </a:solidFill>
              </a:rPr>
              <a:t>How many young people are you looking to work with? </a:t>
            </a:r>
            <a:endParaRPr lang="en-US" sz="1400" b="1" cap="all">
              <a:solidFill>
                <a:schemeClr val="accent1"/>
              </a:solidFill>
            </a:endParaRPr>
          </a:p>
          <a:p>
            <a:pPr>
              <a:lnSpc>
                <a:spcPct val="107000"/>
              </a:lnSpc>
              <a:spcBef>
                <a:spcPts val="0"/>
              </a:spcBef>
              <a:buClr>
                <a:srgbClr val="000000"/>
              </a:buClr>
            </a:pPr>
            <a:endParaRPr lang="en-US" sz="1400" b="1" cap="all">
              <a:solidFill>
                <a:schemeClr val="accent1"/>
              </a:solidFill>
            </a:endParaRPr>
          </a:p>
          <a:p>
            <a:pPr>
              <a:lnSpc>
                <a:spcPct val="107000"/>
              </a:lnSpc>
              <a:spcBef>
                <a:spcPts val="0"/>
              </a:spcBef>
              <a:buClr>
                <a:srgbClr val="000000"/>
              </a:buClr>
            </a:pPr>
            <a:r>
              <a:rPr lang="en-US" sz="1400" b="1" cap="all">
                <a:solidFill>
                  <a:schemeClr val="accent1"/>
                </a:solidFill>
              </a:rPr>
              <a:t>Types of Volunteer opportunities</a:t>
            </a:r>
          </a:p>
          <a:p>
            <a:pPr lvl="0">
              <a:lnSpc>
                <a:spcPct val="107000"/>
              </a:lnSpc>
              <a:spcBef>
                <a:spcPts val="0"/>
              </a:spcBef>
              <a:buClr>
                <a:srgbClr val="000000"/>
              </a:buClr>
            </a:pPr>
            <a:r>
              <a:rPr lang="en-US" sz="1400">
                <a:solidFill>
                  <a:schemeClr val="bg1"/>
                </a:solidFill>
              </a:rPr>
              <a:t>There are many ways to engage with Next Engineers and each volunteer opportunity is unique. Here are some examples:</a:t>
            </a:r>
            <a:endParaRPr lang="en-US" sz="140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a:solidFill>
                  <a:schemeClr val="bg1"/>
                </a:solidFill>
              </a:rPr>
              <a:t>Support and encourage students at a </a:t>
            </a:r>
            <a:r>
              <a:rPr lang="en-US" sz="1400" b="1">
                <a:solidFill>
                  <a:schemeClr val="accent1"/>
                </a:solidFill>
              </a:rPr>
              <a:t>DISCOVERY ACTIVITY</a:t>
            </a:r>
            <a:r>
              <a:rPr lang="en-US" sz="1400">
                <a:solidFill>
                  <a:schemeClr val="accent1"/>
                </a:solidFill>
              </a:rPr>
              <a:t> </a:t>
            </a:r>
            <a:r>
              <a:rPr lang="en-US" sz="1400">
                <a:solidFill>
                  <a:schemeClr val="bg1"/>
                </a:solidFill>
              </a:rPr>
              <a:t>at a local school. </a:t>
            </a:r>
          </a:p>
          <a:p>
            <a:pPr marL="342900" indent="-342900">
              <a:lnSpc>
                <a:spcPct val="107000"/>
              </a:lnSpc>
              <a:spcBef>
                <a:spcPts val="0"/>
              </a:spcBef>
              <a:buClr>
                <a:schemeClr val="accent1"/>
              </a:buClr>
              <a:buFont typeface="Symbol" pitchFamily="2" charset="2"/>
              <a:buChar char=""/>
            </a:pPr>
            <a:r>
              <a:rPr lang="en-US" sz="1400">
                <a:solidFill>
                  <a:schemeClr val="bg1"/>
                </a:solidFill>
              </a:rPr>
              <a:t>Give a </a:t>
            </a:r>
            <a:r>
              <a:rPr lang="en-US" sz="1400" b="1">
                <a:solidFill>
                  <a:schemeClr val="accent1"/>
                </a:solidFill>
              </a:rPr>
              <a:t>COMPANY TOUR</a:t>
            </a:r>
          </a:p>
          <a:p>
            <a:pPr>
              <a:lnSpc>
                <a:spcPct val="107000"/>
              </a:lnSpc>
              <a:spcBef>
                <a:spcPts val="0"/>
              </a:spcBef>
              <a:buClr>
                <a:schemeClr val="accent1"/>
              </a:buClr>
            </a:pPr>
            <a:endParaRPr lang="en-US" sz="1400">
              <a:solidFill>
                <a:schemeClr val="bg1"/>
              </a:solidFill>
              <a:highlight>
                <a:srgbClr val="FFFF00"/>
              </a:highlight>
            </a:endParaRPr>
          </a:p>
          <a:p>
            <a:pPr>
              <a:lnSpc>
                <a:spcPct val="107000"/>
              </a:lnSpc>
              <a:spcBef>
                <a:spcPts val="0"/>
              </a:spcBef>
              <a:buClr>
                <a:schemeClr val="accent1"/>
              </a:buClr>
            </a:pPr>
            <a:endParaRPr lang="en-US" sz="1400">
              <a:solidFill>
                <a:schemeClr val="bg1"/>
              </a:solidFill>
            </a:endParaRPr>
          </a:p>
          <a:p>
            <a:pPr marL="342900" lvl="0" indent="-342900">
              <a:lnSpc>
                <a:spcPct val="107000"/>
              </a:lnSpc>
              <a:spcBef>
                <a:spcPts val="0"/>
              </a:spcBef>
              <a:buClr>
                <a:schemeClr val="accent1"/>
              </a:buClr>
              <a:buFont typeface="Symbol" pitchFamily="2" charset="2"/>
              <a:buChar char=""/>
            </a:pPr>
            <a:endParaRPr lang="en-US" sz="140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chemeClr val="accent1"/>
              </a:buClr>
            </a:pPr>
            <a:endParaRPr lang="en-US" sz="1400" b="1" u="sng">
              <a:solidFill>
                <a:schemeClr val="accent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endParaRPr lang="en-US" sz="140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endParaRPr lang="en-US" sz="1400" b="1">
              <a:solidFill>
                <a:schemeClr val="accent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a:p>
        </p:txBody>
      </p:sp>
      <p:sp>
        <p:nvSpPr>
          <p:cNvPr id="24" name="Rounded Rectangle 23">
            <a:hlinkClick r:id="rId9" action="ppaction://hlinksldjump"/>
            <a:extLst>
              <a:ext uri="{FF2B5EF4-FFF2-40B4-BE49-F238E27FC236}">
                <a16:creationId xmlns:a16="http://schemas.microsoft.com/office/drawing/2014/main" id="{2E3A3785-6604-314E-890B-BEEE6B9D266D}"/>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pic>
        <p:nvPicPr>
          <p:cNvPr id="25" name="Graphic 24" descr="Line arrow: Horizontal U-turn outline">
            <a:extLst>
              <a:ext uri="{FF2B5EF4-FFF2-40B4-BE49-F238E27FC236}">
                <a16:creationId xmlns:a16="http://schemas.microsoft.com/office/drawing/2014/main" id="{C49EAF06-6D8A-D641-8196-35573CF83E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23349" y="384092"/>
            <a:ext cx="274320" cy="274320"/>
          </a:xfrm>
          <a:prstGeom prst="rect">
            <a:avLst/>
          </a:prstGeom>
        </p:spPr>
      </p:pic>
      <p:sp>
        <p:nvSpPr>
          <p:cNvPr id="30" name="Title 1">
            <a:extLst>
              <a:ext uri="{FF2B5EF4-FFF2-40B4-BE49-F238E27FC236}">
                <a16:creationId xmlns:a16="http://schemas.microsoft.com/office/drawing/2014/main" id="{CEA3C0F2-805D-124C-AE44-0A7977C34760}"/>
              </a:ext>
            </a:extLst>
          </p:cNvPr>
          <p:cNvSpPr txBox="1">
            <a:spLocks/>
          </p:cNvSpPr>
          <p:nvPr/>
        </p:nvSpPr>
        <p:spPr>
          <a:xfrm>
            <a:off x="7116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chemeClr val="accent1"/>
                </a:solidFill>
                <a:cs typeface="Arial" panose="020B0604020202020204" pitchFamily="34" charset="0"/>
              </a:rPr>
              <a:t>GET INVOLVED</a:t>
            </a:r>
          </a:p>
          <a:p>
            <a:br>
              <a:rPr lang="en-US" sz="1000" b="1">
                <a:solidFill>
                  <a:schemeClr val="bg1"/>
                </a:solidFill>
              </a:rPr>
            </a:br>
            <a:r>
              <a:rPr lang="en-US" sz="2000" b="1">
                <a:solidFill>
                  <a:schemeClr val="bg1"/>
                </a:solidFill>
              </a:rPr>
              <a:t>Ready to get started?</a:t>
            </a:r>
            <a:endParaRPr lang="en-US" sz="1400">
              <a:solidFill>
                <a:schemeClr val="bg1"/>
              </a:solidFill>
            </a:endParaRPr>
          </a:p>
        </p:txBody>
      </p:sp>
    </p:spTree>
    <p:extLst>
      <p:ext uri="{BB962C8B-B14F-4D97-AF65-F5344CB8AC3E}">
        <p14:creationId xmlns:p14="http://schemas.microsoft.com/office/powerpoint/2010/main" val="87373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14</a:t>
            </a:fld>
            <a:endParaRPr lang="en-GB"/>
          </a:p>
        </p:txBody>
      </p:sp>
      <p:pic>
        <p:nvPicPr>
          <p:cNvPr id="28" name="Graphic 27" descr="Circle with left arrow outline">
            <a:hlinkClick r:id="" action="ppaction://hlinkshowjump?jump=nextslide"/>
            <a:extLst>
              <a:ext uri="{FF2B5EF4-FFF2-40B4-BE49-F238E27FC236}">
                <a16:creationId xmlns:a16="http://schemas.microsoft.com/office/drawing/2014/main" id="{C5550F5D-805F-1640-85A2-741AC9516B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29" name="Graphic 28" descr="Circle with left arrow outline">
            <a:hlinkClick r:id="" action="ppaction://hlinkshowjump?jump=previousslide"/>
            <a:extLst>
              <a:ext uri="{FF2B5EF4-FFF2-40B4-BE49-F238E27FC236}">
                <a16:creationId xmlns:a16="http://schemas.microsoft.com/office/drawing/2014/main" id="{179B98E7-01DB-154E-B394-CAC01A74E0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graphicFrame>
        <p:nvGraphicFramePr>
          <p:cNvPr id="14" name="Table 13">
            <a:extLst>
              <a:ext uri="{FF2B5EF4-FFF2-40B4-BE49-F238E27FC236}">
                <a16:creationId xmlns:a16="http://schemas.microsoft.com/office/drawing/2014/main" id="{FC636A50-5784-9C4A-B302-C2F8EED4ABFF}"/>
              </a:ext>
            </a:extLst>
          </p:cNvPr>
          <p:cNvGraphicFramePr>
            <a:graphicFrameLocks noGrp="1"/>
          </p:cNvGraphicFramePr>
          <p:nvPr>
            <p:extLst>
              <p:ext uri="{D42A27DB-BD31-4B8C-83A1-F6EECF244321}">
                <p14:modId xmlns:p14="http://schemas.microsoft.com/office/powerpoint/2010/main" val="1154588114"/>
              </p:ext>
            </p:extLst>
          </p:nvPr>
        </p:nvGraphicFramePr>
        <p:xfrm>
          <a:off x="671669" y="1868623"/>
          <a:ext cx="10925065" cy="4260533"/>
        </p:xfrm>
        <a:graphic>
          <a:graphicData uri="http://schemas.openxmlformats.org/drawingml/2006/table">
            <a:tbl>
              <a:tblPr firstRow="1" bandRow="1">
                <a:tableStyleId>{69012ECD-51FC-41F1-AA8D-1B2483CD663E}</a:tableStyleId>
              </a:tblPr>
              <a:tblGrid>
                <a:gridCol w="1487331">
                  <a:extLst>
                    <a:ext uri="{9D8B030D-6E8A-4147-A177-3AD203B41FA5}">
                      <a16:colId xmlns:a16="http://schemas.microsoft.com/office/drawing/2014/main" val="477796664"/>
                    </a:ext>
                  </a:extLst>
                </a:gridCol>
                <a:gridCol w="9437734">
                  <a:extLst>
                    <a:ext uri="{9D8B030D-6E8A-4147-A177-3AD203B41FA5}">
                      <a16:colId xmlns:a16="http://schemas.microsoft.com/office/drawing/2014/main" val="3359389037"/>
                    </a:ext>
                  </a:extLst>
                </a:gridCol>
              </a:tblGrid>
              <a:tr h="300178">
                <a:tc>
                  <a:txBody>
                    <a:bodyPr/>
                    <a:lstStyle/>
                    <a:p>
                      <a:pPr marL="228600" indent="-228600">
                        <a:buFont typeface="+mj-lt"/>
                        <a:buAutoNum type="arabicPeriod"/>
                        <a:tabLst/>
                      </a:pPr>
                      <a:r>
                        <a:rPr lang="en-US" sz="1400" b="1" dirty="0">
                          <a:solidFill>
                            <a:schemeClr val="accent1"/>
                          </a:solidFill>
                        </a:rPr>
                        <a:t>Get Ready!</a:t>
                      </a:r>
                    </a:p>
                  </a:txBody>
                  <a:tcPr>
                    <a:lnL w="12700" cap="flat" cmpd="sng" algn="ctr">
                      <a:noFill/>
                      <a:prstDash val="solid"/>
                      <a:round/>
                      <a:headEnd type="none" w="med" len="med"/>
                      <a:tailEnd type="none" w="med" len="med"/>
                    </a:lnL>
                    <a:noFill/>
                  </a:tcPr>
                </a:tc>
                <a:tc>
                  <a:txBody>
                    <a:bodyPr/>
                    <a:lstStyle/>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Review all correspondence and information provided by the local Community Partner and/or your GE Lead(s). It will include the agenda, logistics, event-specific resources or preparation (if required), and dress code. They will also be available to answer all your questions prior to and during the event. </a:t>
                      </a:r>
                    </a:p>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Block the event on your calendar. Note the date, time, and location. Notify your supervisor/People Leader if volunteering during work hours; this is permitted under personal training and development opportunities. </a:t>
                      </a:r>
                    </a:p>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Secure transportation to the event and be prepared to cover any transportation costs.</a:t>
                      </a:r>
                    </a:p>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Adhere to </a:t>
                      </a:r>
                      <a:r>
                        <a:rPr lang="en-US" sz="1400" b="1" dirty="0">
                          <a:solidFill>
                            <a:schemeClr val="accent1"/>
                          </a:solidFill>
                          <a:hlinkClick r:id="rId4" action="ppaction://hlinksldjump">
                            <a:extLst>
                              <a:ext uri="{A12FA001-AC4F-418D-AE19-62706E023703}">
                                <ahyp:hlinkClr xmlns:ahyp="http://schemas.microsoft.com/office/drawing/2018/hyperlinkcolor" val="tx"/>
                              </a:ext>
                            </a:extLst>
                          </a:hlinkClick>
                        </a:rPr>
                        <a:t>Volunteer Policies and Procedures</a:t>
                      </a:r>
                      <a:r>
                        <a:rPr lang="en-US" sz="1400" b="0" dirty="0">
                          <a:solidFill>
                            <a:schemeClr val="bg1"/>
                          </a:solidFill>
                        </a:rPr>
                        <a:t>, including location-specific policies, the Volunteer Code of Conduct, and safeguarding procedures. </a:t>
                      </a:r>
                    </a:p>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Complete all required paperwork to become a volunteer, such as a background check and/or photo-release forms. More information will be provided by your GE Lead(s) or local Community Partner.</a:t>
                      </a:r>
                      <a:endParaRPr lang="en-US" sz="1400" b="1" dirty="0">
                        <a:solidFill>
                          <a:srgbClr val="005CB9"/>
                        </a:solidFill>
                      </a:endParaRPr>
                    </a:p>
                    <a:p>
                      <a:pPr marL="285750" indent="-285750">
                        <a:lnSpc>
                          <a:spcPct val="107000"/>
                        </a:lnSpc>
                        <a:spcAft>
                          <a:spcPts val="0"/>
                        </a:spcAft>
                        <a:buClr>
                          <a:schemeClr val="accent1"/>
                        </a:buClr>
                        <a:buFont typeface="Arial" panose="020B0604020202020204" pitchFamily="34" charset="0"/>
                        <a:buChar char="•"/>
                      </a:pPr>
                      <a:r>
                        <a:rPr lang="en-US" sz="1400" b="0" dirty="0">
                          <a:solidFill>
                            <a:schemeClr val="bg1"/>
                          </a:solidFill>
                        </a:rPr>
                        <a:t>Prepare to </a:t>
                      </a:r>
                      <a:r>
                        <a:rPr lang="en-US" sz="1400" b="0" dirty="0">
                          <a:solidFill>
                            <a:schemeClr val="bg1"/>
                          </a:solidFill>
                          <a:ea typeface="Calibri" panose="020F0502020204030204" pitchFamily="34" charset="0"/>
                          <a:cs typeface="Times New Roman" panose="02020603050405020304" pitchFamily="18" charset="0"/>
                        </a:rPr>
                        <a:t>volunteer:</a:t>
                      </a:r>
                    </a:p>
                    <a:p>
                      <a:pPr marL="635000" lvl="1" indent="-317500">
                        <a:lnSpc>
                          <a:spcPct val="107000"/>
                        </a:lnSpc>
                        <a:spcBef>
                          <a:spcPts val="0"/>
                        </a:spcBef>
                        <a:buClr>
                          <a:schemeClr val="accent1"/>
                        </a:buClr>
                        <a:buFont typeface="Lucida Grande" panose="020B0600040502020204" pitchFamily="34" charset="0"/>
                        <a:buChar char="✓"/>
                      </a:pPr>
                      <a:r>
                        <a:rPr lang="en-US" sz="1400" b="0" dirty="0">
                          <a:solidFill>
                            <a:schemeClr val="bg1"/>
                          </a:solidFill>
                          <a:ea typeface="Calibri" panose="020F0502020204030204" pitchFamily="34" charset="0"/>
                          <a:cs typeface="Times New Roman" panose="02020603050405020304" pitchFamily="18" charset="0"/>
                        </a:rPr>
                        <a:t>Participate in a volunteer </a:t>
                      </a:r>
                      <a:r>
                        <a:rPr lang="en-US" sz="1400" b="0" u="none" cap="none" baseline="0" dirty="0">
                          <a:solidFill>
                            <a:schemeClr val="bg1"/>
                          </a:solidFill>
                          <a:ea typeface="Calibri" panose="020F0502020204030204" pitchFamily="34" charset="0"/>
                          <a:cs typeface="Times New Roman" panose="02020603050405020304" pitchFamily="18" charset="0"/>
                        </a:rPr>
                        <a:t>training session</a:t>
                      </a:r>
                      <a:r>
                        <a:rPr lang="en-US" sz="1400" b="0" dirty="0">
                          <a:solidFill>
                            <a:schemeClr val="bg1"/>
                          </a:solidFill>
                        </a:rPr>
                        <a:t>; you will receive communications from the team lead if a training is required. </a:t>
                      </a:r>
                    </a:p>
                    <a:p>
                      <a:pPr marL="635000" marR="0" lvl="1" indent="-317500" algn="l" defTabSz="914400" rtl="0" eaLnBrk="1" fontAlgn="auto" latinLnBrk="0" hangingPunct="1">
                        <a:lnSpc>
                          <a:spcPct val="107000"/>
                        </a:lnSpc>
                        <a:spcBef>
                          <a:spcPts val="0"/>
                        </a:spcBef>
                        <a:spcAft>
                          <a:spcPts val="0"/>
                        </a:spcAft>
                        <a:buClr>
                          <a:schemeClr val="accent1"/>
                        </a:buClr>
                        <a:buSzTx/>
                        <a:buFont typeface="Lucida Grande" panose="020B0600040502020204" pitchFamily="34" charset="0"/>
                        <a:buChar char="✓"/>
                        <a:tabLst/>
                        <a:defRPr/>
                      </a:pPr>
                      <a:r>
                        <a:rPr lang="en-US" sz="1400" b="0" dirty="0">
                          <a:solidFill>
                            <a:schemeClr val="bg1"/>
                          </a:solidFill>
                        </a:rPr>
                        <a:t>See the </a:t>
                      </a:r>
                      <a:r>
                        <a:rPr lang="en-US" sz="1400" b="1" u="sng" dirty="0">
                          <a:solidFill>
                            <a:schemeClr val="accent1"/>
                          </a:solidFill>
                          <a:hlinkClick r:id="rId5" action="ppaction://hlinksldjump">
                            <a:extLst>
                              <a:ext uri="{A12FA001-AC4F-418D-AE19-62706E023703}">
                                <ahyp:hlinkClr xmlns:ahyp="http://schemas.microsoft.com/office/drawing/2018/hyperlinkcolor" val="tx"/>
                              </a:ext>
                            </a:extLst>
                          </a:hlinkClick>
                        </a:rPr>
                        <a:t>Volunteer Resources</a:t>
                      </a:r>
                      <a:r>
                        <a:rPr lang="en-US" sz="1400" b="1" dirty="0">
                          <a:solidFill>
                            <a:schemeClr val="accent1"/>
                          </a:solidFill>
                        </a:rPr>
                        <a:t> </a:t>
                      </a:r>
                      <a:r>
                        <a:rPr lang="en-US" sz="1400" b="0" dirty="0">
                          <a:solidFill>
                            <a:schemeClr val="bg1"/>
                          </a:solidFill>
                        </a:rPr>
                        <a:t>highlighted in this kit for more information, tips, and materials. </a:t>
                      </a:r>
                    </a:p>
                    <a:p>
                      <a:pPr marL="635000" marR="0" lvl="1" indent="-317500" algn="l" defTabSz="914400" rtl="0" eaLnBrk="1" fontAlgn="auto" latinLnBrk="0" hangingPunct="1">
                        <a:lnSpc>
                          <a:spcPct val="107000"/>
                        </a:lnSpc>
                        <a:spcBef>
                          <a:spcPts val="0"/>
                        </a:spcBef>
                        <a:spcAft>
                          <a:spcPts val="0"/>
                        </a:spcAft>
                        <a:buClr>
                          <a:schemeClr val="accent1"/>
                        </a:buClr>
                        <a:buSzTx/>
                        <a:buFont typeface="Lucida Grande" panose="020B0600040502020204" pitchFamily="34" charset="0"/>
                        <a:buChar char="✓"/>
                        <a:tabLst/>
                        <a:defRPr/>
                      </a:pPr>
                      <a:r>
                        <a:rPr lang="en-US" sz="1400" b="0" dirty="0">
                          <a:solidFill>
                            <a:schemeClr val="bg1"/>
                          </a:solidFill>
                          <a:ea typeface="Calibri" panose="020F0502020204030204" pitchFamily="34" charset="0"/>
                          <a:cs typeface="Times New Roman" panose="02020603050405020304" pitchFamily="18" charset="0"/>
                        </a:rPr>
                        <a:t>Register and complete the self-paced </a:t>
                      </a:r>
                      <a:r>
                        <a:rPr lang="en-US" sz="1400" b="1" u="none" dirty="0" err="1">
                          <a:solidFill>
                            <a:schemeClr val="accent1"/>
                          </a:solidFill>
                          <a:ea typeface="Calibri" panose="020F050202020403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eModules</a:t>
                      </a:r>
                      <a:r>
                        <a:rPr lang="en-US" sz="1400" b="0" dirty="0">
                          <a:solidFill>
                            <a:schemeClr val="bg1"/>
                          </a:solidFill>
                          <a:ea typeface="Calibri" panose="020F0502020204030204" pitchFamily="34" charset="0"/>
                          <a:cs typeface="Times New Roman" panose="02020603050405020304" pitchFamily="18" charset="0"/>
                        </a:rPr>
                        <a:t> to learn tips, best practices, and strategies for engaging with young people.</a:t>
                      </a:r>
                    </a:p>
                    <a:p>
                      <a:pPr marL="635000" marR="0" lvl="1" indent="-317500" algn="l" defTabSz="914400" rtl="0" eaLnBrk="1" fontAlgn="auto" latinLnBrk="0" hangingPunct="1">
                        <a:lnSpc>
                          <a:spcPct val="107000"/>
                        </a:lnSpc>
                        <a:spcBef>
                          <a:spcPts val="0"/>
                        </a:spcBef>
                        <a:spcAft>
                          <a:spcPts val="0"/>
                        </a:spcAft>
                        <a:buClr>
                          <a:schemeClr val="accent1"/>
                        </a:buClr>
                        <a:buSzTx/>
                        <a:buFont typeface="Lucida Grande" panose="020B0600040502020204" pitchFamily="34" charset="0"/>
                        <a:buChar char="✓"/>
                        <a:tabLst/>
                        <a:defRPr/>
                      </a:pPr>
                      <a:endParaRPr lang="en-US" sz="1400" b="0" dirty="0">
                        <a:solidFill>
                          <a:schemeClr val="bg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3211256850"/>
                  </a:ext>
                </a:extLst>
              </a:tr>
              <a:tr h="300178">
                <a:tc>
                  <a:txBody>
                    <a:bodyPr/>
                    <a:lstStyle/>
                    <a:p>
                      <a:pPr marL="228600" indent="-228600">
                        <a:buFont typeface="+mj-lt"/>
                        <a:buAutoNum type="arabicPeriod"/>
                        <a:tabLst/>
                      </a:pPr>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marL="635000" marR="0" lvl="1" indent="-317500" algn="l" defTabSz="914400" rtl="0" eaLnBrk="1" fontAlgn="auto" latinLnBrk="0" hangingPunct="1">
                        <a:lnSpc>
                          <a:spcPct val="107000"/>
                        </a:lnSpc>
                        <a:spcBef>
                          <a:spcPts val="0"/>
                        </a:spcBef>
                        <a:spcAft>
                          <a:spcPts val="0"/>
                        </a:spcAft>
                        <a:buClr>
                          <a:schemeClr val="accent1"/>
                        </a:buClr>
                        <a:buSzTx/>
                        <a:buFont typeface="Lucida Grande" panose="020B0600040502020204" pitchFamily="34" charset="0"/>
                        <a:buChar char="✓"/>
                        <a:tabLst/>
                        <a:defRPr/>
                      </a:pPr>
                      <a:endParaRPr lang="en-US" sz="1400" b="0">
                        <a:solidFill>
                          <a:schemeClr val="bg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128188178"/>
                  </a:ext>
                </a:extLst>
              </a:tr>
            </a:tbl>
          </a:graphicData>
        </a:graphic>
      </p:graphicFrame>
      <p:sp>
        <p:nvSpPr>
          <p:cNvPr id="17" name="Title 1">
            <a:extLst>
              <a:ext uri="{FF2B5EF4-FFF2-40B4-BE49-F238E27FC236}">
                <a16:creationId xmlns:a16="http://schemas.microsoft.com/office/drawing/2014/main" id="{9A36B08E-85E9-6A4B-8560-102792810C0C}"/>
              </a:ext>
            </a:extLst>
          </p:cNvPr>
          <p:cNvSpPr txBox="1">
            <a:spLocks/>
          </p:cNvSpPr>
          <p:nvPr/>
        </p:nvSpPr>
        <p:spPr>
          <a:xfrm>
            <a:off x="7116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chemeClr val="accent1"/>
                </a:solidFill>
                <a:cs typeface="Arial" panose="020B0604020202020204" pitchFamily="34" charset="0"/>
              </a:rPr>
              <a:t>GET STARTED</a:t>
            </a:r>
          </a:p>
          <a:p>
            <a:br>
              <a:rPr lang="en-US" sz="1000" b="1">
                <a:solidFill>
                  <a:schemeClr val="bg1"/>
                </a:solidFill>
              </a:rPr>
            </a:br>
            <a:r>
              <a:rPr lang="en-US" sz="2000" b="1">
                <a:solidFill>
                  <a:schemeClr val="bg1"/>
                </a:solidFill>
              </a:rPr>
              <a:t>Next Steps</a:t>
            </a:r>
            <a:endParaRPr lang="en-US" sz="1400">
              <a:solidFill>
                <a:schemeClr val="bg1"/>
              </a:solidFill>
            </a:endParaRPr>
          </a:p>
        </p:txBody>
      </p:sp>
      <p:graphicFrame>
        <p:nvGraphicFramePr>
          <p:cNvPr id="18" name="Table Placeholder 11">
            <a:extLst>
              <a:ext uri="{FF2B5EF4-FFF2-40B4-BE49-F238E27FC236}">
                <a16:creationId xmlns:a16="http://schemas.microsoft.com/office/drawing/2014/main" id="{F77978C8-B582-214E-8FD1-4D75788DAE94}"/>
              </a:ext>
            </a:extLst>
          </p:cNvPr>
          <p:cNvGraphicFramePr>
            <a:graphicFrameLocks/>
          </p:cNvGraphicFramePr>
          <p:nvPr/>
        </p:nvGraphicFramePr>
        <p:xfrm>
          <a:off x="671669" y="467991"/>
          <a:ext cx="5230368" cy="426720"/>
        </p:xfrm>
        <a:graphic>
          <a:graphicData uri="http://schemas.openxmlformats.org/drawingml/2006/table">
            <a:tbl>
              <a:tblPr firstRow="1" bandRow="1">
                <a:tableStyleId>{7E9639D4-E3E2-4D34-9284-5A2195B3D0D7}</a:tableStyleId>
              </a:tblPr>
              <a:tblGrid>
                <a:gridCol w="5230368">
                  <a:extLst>
                    <a:ext uri="{9D8B030D-6E8A-4147-A177-3AD203B41FA5}">
                      <a16:colId xmlns:a16="http://schemas.microsoft.com/office/drawing/2014/main" val="3160754685"/>
                    </a:ext>
                  </a:extLst>
                </a:gridCol>
              </a:tblGrid>
              <a:tr h="284261">
                <a:tc>
                  <a:txBody>
                    <a:bodyPr/>
                    <a:lstStyle/>
                    <a:p>
                      <a:pPr marL="9525" indent="0" algn="l">
                        <a:tabLst/>
                      </a:pPr>
                      <a:endParaRPr lang="en-US" sz="2800" b="1">
                        <a:solidFill>
                          <a:schemeClr val="accent1"/>
                        </a:solidFill>
                        <a:latin typeface="GE Inspira Sans" panose="020B0503060000000003" pitchFamily="34" charset="77"/>
                        <a:cs typeface="Arial" panose="020B0604020202020204" pitchFamily="34" charset="0"/>
                      </a:endParaRPr>
                    </a:p>
                  </a:txBody>
                  <a:tcPr marL="127804" marR="1278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83901"/>
                  </a:ext>
                </a:extLst>
              </a:tr>
            </a:tbl>
          </a:graphicData>
        </a:graphic>
      </p:graphicFrame>
      <p:sp>
        <p:nvSpPr>
          <p:cNvPr id="20" name="Rounded Rectangle 19">
            <a:hlinkClick r:id="rId7" action="ppaction://hlinksldjump"/>
            <a:extLst>
              <a:ext uri="{FF2B5EF4-FFF2-40B4-BE49-F238E27FC236}">
                <a16:creationId xmlns:a16="http://schemas.microsoft.com/office/drawing/2014/main" id="{EA9C21BB-B277-5D48-8C24-A7E14D3E3B30}"/>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pic>
        <p:nvPicPr>
          <p:cNvPr id="21" name="Graphic 20" descr="Line arrow: Horizontal U-turn outline">
            <a:extLst>
              <a:ext uri="{FF2B5EF4-FFF2-40B4-BE49-F238E27FC236}">
                <a16:creationId xmlns:a16="http://schemas.microsoft.com/office/drawing/2014/main" id="{3C021FEF-994A-CE42-870F-29524677C0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3349" y="384092"/>
            <a:ext cx="274320" cy="274320"/>
          </a:xfrm>
          <a:prstGeom prst="rect">
            <a:avLst/>
          </a:prstGeom>
        </p:spPr>
      </p:pic>
    </p:spTree>
    <p:extLst>
      <p:ext uri="{BB962C8B-B14F-4D97-AF65-F5344CB8AC3E}">
        <p14:creationId xmlns:p14="http://schemas.microsoft.com/office/powerpoint/2010/main" val="2966181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15</a:t>
            </a:fld>
            <a:endParaRPr lang="en-GB"/>
          </a:p>
        </p:txBody>
      </p:sp>
      <p:pic>
        <p:nvPicPr>
          <p:cNvPr id="6" name="Graphic 5" descr="Circle with left arrow outline">
            <a:hlinkClick r:id="" action="ppaction://hlinkshowjump?jump=nextslide"/>
            <a:extLst>
              <a:ext uri="{FF2B5EF4-FFF2-40B4-BE49-F238E27FC236}">
                <a16:creationId xmlns:a16="http://schemas.microsoft.com/office/drawing/2014/main" id="{3BF0EB64-EC3F-B646-8040-D16F6E156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BEB4CAC4-FAAB-5845-A8A1-8219A0109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0" name="Graphic 9" descr="Line arrow: Horizontal U-turn outline">
            <a:extLst>
              <a:ext uri="{FF2B5EF4-FFF2-40B4-BE49-F238E27FC236}">
                <a16:creationId xmlns:a16="http://schemas.microsoft.com/office/drawing/2014/main" id="{CCC1C086-9B06-8F4D-B7E0-565760AA51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9696" y="640017"/>
            <a:ext cx="274320" cy="274320"/>
          </a:xfrm>
          <a:prstGeom prst="rect">
            <a:avLst/>
          </a:prstGeom>
        </p:spPr>
      </p:pic>
      <p:pic>
        <p:nvPicPr>
          <p:cNvPr id="12" name="Graphic 11" descr="Line arrow: Horizontal U-turn outline">
            <a:extLst>
              <a:ext uri="{FF2B5EF4-FFF2-40B4-BE49-F238E27FC236}">
                <a16:creationId xmlns:a16="http://schemas.microsoft.com/office/drawing/2014/main" id="{2A64D505-ACD6-A448-BA72-6C7DD225B2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349" y="384092"/>
            <a:ext cx="274320" cy="274320"/>
          </a:xfrm>
          <a:prstGeom prst="rect">
            <a:avLst/>
          </a:prstGeom>
        </p:spPr>
      </p:pic>
      <p:graphicFrame>
        <p:nvGraphicFramePr>
          <p:cNvPr id="20" name="Table 19">
            <a:extLst>
              <a:ext uri="{FF2B5EF4-FFF2-40B4-BE49-F238E27FC236}">
                <a16:creationId xmlns:a16="http://schemas.microsoft.com/office/drawing/2014/main" id="{99EFF6AF-17E4-7C4F-A755-AE6A6EB9D6D3}"/>
              </a:ext>
            </a:extLst>
          </p:cNvPr>
          <p:cNvGraphicFramePr>
            <a:graphicFrameLocks noGrp="1"/>
          </p:cNvGraphicFramePr>
          <p:nvPr>
            <p:extLst>
              <p:ext uri="{D42A27DB-BD31-4B8C-83A1-F6EECF244321}">
                <p14:modId xmlns:p14="http://schemas.microsoft.com/office/powerpoint/2010/main" val="882180350"/>
              </p:ext>
            </p:extLst>
          </p:nvPr>
        </p:nvGraphicFramePr>
        <p:xfrm>
          <a:off x="713702" y="1001204"/>
          <a:ext cx="10925065" cy="4943793"/>
        </p:xfrm>
        <a:graphic>
          <a:graphicData uri="http://schemas.openxmlformats.org/drawingml/2006/table">
            <a:tbl>
              <a:tblPr firstRow="1" bandRow="1">
                <a:tableStyleId>{69012ECD-51FC-41F1-AA8D-1B2483CD663E}</a:tableStyleId>
              </a:tblPr>
              <a:tblGrid>
                <a:gridCol w="1405104">
                  <a:extLst>
                    <a:ext uri="{9D8B030D-6E8A-4147-A177-3AD203B41FA5}">
                      <a16:colId xmlns:a16="http://schemas.microsoft.com/office/drawing/2014/main" val="477796664"/>
                    </a:ext>
                  </a:extLst>
                </a:gridCol>
                <a:gridCol w="9519961">
                  <a:extLst>
                    <a:ext uri="{9D8B030D-6E8A-4147-A177-3AD203B41FA5}">
                      <a16:colId xmlns:a16="http://schemas.microsoft.com/office/drawing/2014/main" val="3359389037"/>
                    </a:ext>
                  </a:extLst>
                </a:gridCol>
              </a:tblGrid>
              <a:tr h="300178">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400" b="1">
                          <a:solidFill>
                            <a:schemeClr val="accent1"/>
                          </a:solidFill>
                        </a:rPr>
                        <a:t>Get Set!</a:t>
                      </a:r>
                    </a:p>
                  </a:txBody>
                  <a:tcPr>
                    <a:lnL w="12700" cap="flat" cmpd="sng" algn="ctr">
                      <a:noFill/>
                      <a:prstDash val="solid"/>
                      <a:round/>
                      <a:headEnd type="none" w="med" len="med"/>
                      <a:tailEnd type="none" w="med" len="med"/>
                    </a:lnL>
                    <a:noFill/>
                  </a:tcPr>
                </a:tc>
                <a:tc>
                  <a:txBody>
                    <a:bodyPr/>
                    <a:lstStyle/>
                    <a:p>
                      <a:pPr marL="298450" lvl="0" indent="-285750">
                        <a:lnSpc>
                          <a:spcPct val="107000"/>
                        </a:lnSpc>
                        <a:spcBef>
                          <a:spcPts val="0"/>
                        </a:spcBef>
                        <a:buClr>
                          <a:schemeClr val="accent1"/>
                        </a:buClr>
                        <a:buFont typeface="Symbol" pitchFamily="2" charset="2"/>
                        <a:buChar char=""/>
                      </a:pPr>
                      <a:r>
                        <a:rPr lang="en-US" sz="1400" b="0">
                          <a:solidFill>
                            <a:schemeClr val="tx1"/>
                          </a:solidFill>
                          <a:ea typeface="Calibri" panose="020F0502020204030204" pitchFamily="34" charset="0"/>
                          <a:cs typeface="Times New Roman" panose="02020603050405020304" pitchFamily="18" charset="0"/>
                        </a:rPr>
                        <a:t>Practice and Prepare! </a:t>
                      </a:r>
                    </a:p>
                    <a:p>
                      <a:pPr marL="635000" lvl="1" indent="-317500">
                        <a:lnSpc>
                          <a:spcPct val="107000"/>
                        </a:lnSpc>
                        <a:spcBef>
                          <a:spcPts val="0"/>
                        </a:spcBef>
                        <a:buClr>
                          <a:schemeClr val="accent1"/>
                        </a:buClr>
                        <a:buFont typeface="Wingdings" pitchFamily="2" charset="2"/>
                        <a:buChar char="ü"/>
                      </a:pPr>
                      <a:r>
                        <a:rPr lang="en-US" sz="1400" b="0">
                          <a:solidFill>
                            <a:schemeClr val="tx1"/>
                          </a:solidFill>
                          <a:latin typeface="+mn-lt"/>
                        </a:rPr>
                        <a:t>Familiarize yourself with the selected activity to be used at the event.  </a:t>
                      </a:r>
                      <a:r>
                        <a:rPr lang="en-US" sz="1400" b="0">
                          <a:solidFill>
                            <a:schemeClr val="tx1"/>
                          </a:solidFill>
                          <a:latin typeface="+mn-lt"/>
                          <a:ea typeface="Calibri" panose="020F0502020204030204" pitchFamily="34" charset="0"/>
                          <a:cs typeface="Times New Roman"/>
                        </a:rPr>
                        <a:t>Make sure </a:t>
                      </a:r>
                      <a:r>
                        <a:rPr lang="en-US" sz="1400" b="0">
                          <a:solidFill>
                            <a:schemeClr val="tx1"/>
                          </a:solidFill>
                          <a:latin typeface="+mn-lt"/>
                        </a:rPr>
                        <a:t>you understand the general activity structure, concepts, and themes. Review key student discoveries and skills.</a:t>
                      </a:r>
                    </a:p>
                    <a:p>
                      <a:pPr marL="635000" lvl="1" indent="-317500">
                        <a:lnSpc>
                          <a:spcPct val="107000"/>
                        </a:lnSpc>
                        <a:spcBef>
                          <a:spcPts val="0"/>
                        </a:spcBef>
                        <a:buClr>
                          <a:schemeClr val="accent1"/>
                        </a:buClr>
                        <a:buFont typeface="Wingdings" pitchFamily="2" charset="2"/>
                        <a:buChar char="ü"/>
                      </a:pPr>
                      <a:r>
                        <a:rPr lang="en-US" sz="1400" b="0">
                          <a:solidFill>
                            <a:schemeClr val="tx1"/>
                          </a:solidFill>
                          <a:latin typeface="+mn-lt"/>
                          <a:ea typeface="Calibri" panose="020F0502020204030204" pitchFamily="34" charset="0"/>
                          <a:cs typeface="Times New Roman"/>
                        </a:rPr>
                        <a:t>Do a trial run. </a:t>
                      </a:r>
                      <a:r>
                        <a:rPr lang="en-US" sz="1400" b="0">
                          <a:solidFill>
                            <a:schemeClr val="tx1"/>
                          </a:solidFill>
                          <a:latin typeface="+mn-lt"/>
                        </a:rPr>
                        <a:t>Complete the calculations, experiment, etc.</a:t>
                      </a:r>
                    </a:p>
                    <a:p>
                      <a:pPr marL="635000" lvl="1" indent="-317500">
                        <a:lnSpc>
                          <a:spcPct val="107000"/>
                        </a:lnSpc>
                        <a:spcBef>
                          <a:spcPts val="0"/>
                        </a:spcBef>
                        <a:buClr>
                          <a:schemeClr val="accent1"/>
                        </a:buClr>
                        <a:buFont typeface="Wingdings" pitchFamily="2" charset="2"/>
                        <a:buChar char="ü"/>
                      </a:pPr>
                      <a:r>
                        <a:rPr lang="en-US" sz="1400" b="0">
                          <a:solidFill>
                            <a:schemeClr val="tx1"/>
                          </a:solidFill>
                          <a:latin typeface="+mn-lt"/>
                        </a:rPr>
                        <a:t>Be ready to discuss engineering careers and how they connect to the described activity. </a:t>
                      </a:r>
                      <a:endParaRPr lang="en-US" sz="1400" b="0">
                        <a:solidFill>
                          <a:schemeClr val="tx1"/>
                        </a:solidFill>
                      </a:endParaRPr>
                    </a:p>
                    <a:p>
                      <a:pPr marL="635000" lvl="1" indent="-317500">
                        <a:lnSpc>
                          <a:spcPct val="107000"/>
                        </a:lnSpc>
                        <a:spcBef>
                          <a:spcPts val="0"/>
                        </a:spcBef>
                        <a:buClr>
                          <a:schemeClr val="accent1"/>
                        </a:buClr>
                        <a:buFont typeface="Wingdings" pitchFamily="2" charset="2"/>
                        <a:buChar char="ü"/>
                      </a:pPr>
                      <a:r>
                        <a:rPr lang="en-US" sz="1400" b="0">
                          <a:solidFill>
                            <a:schemeClr val="tx1"/>
                          </a:solidFill>
                          <a:latin typeface="+mn-lt"/>
                        </a:rPr>
                        <a:t>Customize the activity and tailor your remarks, if desired, to reflect your background and experiences, as well as the culture and language of the young people in your community. </a:t>
                      </a:r>
                      <a:endParaRPr lang="en-US" sz="1400" b="0">
                        <a:solidFill>
                          <a:schemeClr val="tx1"/>
                        </a:solidFill>
                      </a:endParaRPr>
                    </a:p>
                    <a:p>
                      <a:pPr marL="285750" indent="-285750">
                        <a:lnSpc>
                          <a:spcPct val="107000"/>
                        </a:lnSpc>
                        <a:spcBef>
                          <a:spcPts val="0"/>
                        </a:spcBef>
                        <a:buClr>
                          <a:schemeClr val="accent1"/>
                        </a:buClr>
                        <a:buSzPct val="150000"/>
                        <a:buFont typeface="Arial" panose="020B0604020202020204" pitchFamily="34" charset="0"/>
                        <a:buChar char="•"/>
                        <a:defRPr/>
                      </a:pPr>
                      <a:r>
                        <a:rPr lang="en-US" sz="1400" b="0">
                          <a:solidFill>
                            <a:schemeClr val="tx1"/>
                          </a:solidFill>
                          <a:ea typeface="Calibri" panose="020F0502020204030204" pitchFamily="34" charset="0"/>
                          <a:cs typeface="Times New Roman" panose="02020603050405020304" pitchFamily="18" charset="0"/>
                        </a:rPr>
                        <a:t>Plan how you will </a:t>
                      </a:r>
                      <a:r>
                        <a:rPr lang="en-US" sz="1400" b="1" u="sng">
                          <a:solidFill>
                            <a:schemeClr val="accent1"/>
                          </a:solidFill>
                          <a:hlinkClick r:id="rId8" action="ppaction://hlinksldjump">
                            <a:extLst>
                              <a:ext uri="{A12FA001-AC4F-418D-AE19-62706E023703}">
                                <ahyp:hlinkClr xmlns:ahyp="http://schemas.microsoft.com/office/drawing/2018/hyperlinkcolor" val="tx"/>
                              </a:ext>
                            </a:extLst>
                          </a:hlinkClick>
                        </a:rPr>
                        <a:t>Share Your Story</a:t>
                      </a:r>
                      <a:r>
                        <a:rPr lang="en-US" sz="1400" b="1" u="none">
                          <a:solidFill>
                            <a:schemeClr val="accent1"/>
                          </a:solidFill>
                          <a:hlinkClick r:id="rId8" action="ppaction://hlinksldjump">
                            <a:extLst>
                              <a:ext uri="{A12FA001-AC4F-418D-AE19-62706E023703}">
                                <ahyp:hlinkClr xmlns:ahyp="http://schemas.microsoft.com/office/drawing/2018/hyperlinkcolor" val="tx"/>
                              </a:ext>
                            </a:extLst>
                          </a:hlinkClick>
                        </a:rPr>
                        <a:t> </a:t>
                      </a:r>
                      <a:r>
                        <a:rPr lang="en-US" sz="1400" b="0">
                          <a:solidFill>
                            <a:schemeClr val="tx1"/>
                          </a:solidFill>
                          <a:ea typeface="Calibri" panose="020F0502020204030204" pitchFamily="34" charset="0"/>
                          <a:cs typeface="Times New Roman" panose="02020603050405020304" pitchFamily="18" charset="0"/>
                        </a:rPr>
                        <a:t>in a relevant and personal way with the young people; p</a:t>
                      </a:r>
                      <a:r>
                        <a:rPr lang="en-US" sz="1400" b="0">
                          <a:solidFill>
                            <a:schemeClr val="tx1"/>
                          </a:solidFill>
                        </a:rPr>
                        <a:t>ractice as needed. </a:t>
                      </a: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r h="300178">
                <a:tc>
                  <a:txBody>
                    <a:bodyPr/>
                    <a:lstStyle/>
                    <a:p>
                      <a:r>
                        <a:rPr lang="en-US" sz="1400" b="1">
                          <a:solidFill>
                            <a:schemeClr val="accent1"/>
                          </a:solidFill>
                        </a:rPr>
                        <a:t>3. Go!</a:t>
                      </a:r>
                    </a:p>
                  </a:txBody>
                  <a:tcPr>
                    <a:lnL w="12700" cap="flat" cmpd="sng" algn="ctr">
                      <a:noFill/>
                      <a:prstDash val="solid"/>
                      <a:round/>
                      <a:headEnd type="none" w="med" len="med"/>
                      <a:tailEnd type="none" w="med" len="med"/>
                    </a:lnL>
                    <a:noFill/>
                  </a:tcPr>
                </a:tc>
                <a:tc>
                  <a:txBody>
                    <a:bodyPr/>
                    <a:lstStyle/>
                    <a:p>
                      <a:pPr marL="279400" lvl="0" indent="-279400">
                        <a:lnSpc>
                          <a:spcPct val="107000"/>
                        </a:lnSpc>
                        <a:spcBef>
                          <a:spcPts val="0"/>
                        </a:spcBef>
                        <a:buClr>
                          <a:schemeClr val="accent1"/>
                        </a:buClr>
                        <a:buSzTx/>
                        <a:buFont typeface="Symbol" pitchFamily="2" charset="2"/>
                        <a:buChar char=""/>
                        <a:tabLst/>
                        <a:defRPr/>
                      </a:pPr>
                      <a:r>
                        <a:rPr lang="en-US" sz="1400" b="0">
                          <a:solidFill>
                            <a:schemeClr val="tx1"/>
                          </a:solidFill>
                        </a:rPr>
                        <a:t>Show up for the event at least 15 minutes early. </a:t>
                      </a:r>
                    </a:p>
                    <a:p>
                      <a:pPr marL="279400" lvl="0" indent="-279400">
                        <a:lnSpc>
                          <a:spcPct val="107000"/>
                        </a:lnSpc>
                        <a:spcBef>
                          <a:spcPts val="0"/>
                        </a:spcBef>
                        <a:buClr>
                          <a:schemeClr val="accent1"/>
                        </a:buClr>
                        <a:buSzTx/>
                        <a:buFont typeface="Symbol" pitchFamily="2" charset="2"/>
                        <a:buChar char=""/>
                        <a:tabLst/>
                        <a:defRPr/>
                      </a:pPr>
                      <a:r>
                        <a:rPr lang="en-US" sz="1400">
                          <a:solidFill>
                            <a:schemeClr val="tx1"/>
                          </a:solidFill>
                        </a:rPr>
                        <a:t>Remember to:</a:t>
                      </a:r>
                    </a:p>
                    <a:p>
                      <a:pPr marL="622300" marR="0" lvl="1" indent="-342900" algn="l" defTabSz="914400" rtl="0" eaLnBrk="1" fontAlgn="auto" latinLnBrk="0" hangingPunct="1">
                        <a:lnSpc>
                          <a:spcPct val="107000"/>
                        </a:lnSpc>
                        <a:spcBef>
                          <a:spcPts val="0"/>
                        </a:spcBef>
                        <a:spcAft>
                          <a:spcPts val="0"/>
                        </a:spcAft>
                        <a:buClr>
                          <a:srgbClr val="0070C0"/>
                        </a:buClr>
                        <a:buSzTx/>
                        <a:buFont typeface="Wingdings" pitchFamily="2" charset="2"/>
                        <a:buChar char="ü"/>
                        <a:tabLst/>
                        <a:defRPr/>
                      </a:pPr>
                      <a:r>
                        <a:rPr lang="en-US" sz="1400" b="0">
                          <a:solidFill>
                            <a:schemeClr val="tx1"/>
                          </a:solidFill>
                        </a:rPr>
                        <a:t>Be yourself. </a:t>
                      </a:r>
                    </a:p>
                    <a:p>
                      <a:pPr marL="622300" marR="0" lvl="1" indent="-342900" algn="l" defTabSz="914400" rtl="0" eaLnBrk="1" fontAlgn="auto" latinLnBrk="0" hangingPunct="1">
                        <a:lnSpc>
                          <a:spcPct val="107000"/>
                        </a:lnSpc>
                        <a:spcBef>
                          <a:spcPts val="0"/>
                        </a:spcBef>
                        <a:spcAft>
                          <a:spcPts val="0"/>
                        </a:spcAft>
                        <a:buClr>
                          <a:srgbClr val="0070C0"/>
                        </a:buClr>
                        <a:buSzTx/>
                        <a:buFont typeface="Wingdings" pitchFamily="2" charset="2"/>
                        <a:buChar char="ü"/>
                        <a:tabLst/>
                        <a:defRPr/>
                      </a:pPr>
                      <a:r>
                        <a:rPr lang="en-US" sz="1400">
                          <a:solidFill>
                            <a:schemeClr val="tx1"/>
                          </a:solidFill>
                        </a:rPr>
                        <a:t>Be present. Focus on the young people. Ask open-ended questions. Listen actively. </a:t>
                      </a:r>
                    </a:p>
                    <a:p>
                      <a:pPr marL="622300" marR="0" lvl="1" indent="-342900" algn="l" defTabSz="914400" rtl="0" eaLnBrk="1" fontAlgn="auto" latinLnBrk="0" hangingPunct="1">
                        <a:lnSpc>
                          <a:spcPct val="107000"/>
                        </a:lnSpc>
                        <a:spcBef>
                          <a:spcPts val="0"/>
                        </a:spcBef>
                        <a:spcAft>
                          <a:spcPts val="0"/>
                        </a:spcAft>
                        <a:buClr>
                          <a:schemeClr val="accent1"/>
                        </a:buClr>
                        <a:buSzTx/>
                        <a:buFont typeface="Wingdings" pitchFamily="2" charset="2"/>
                        <a:buChar char="ü"/>
                        <a:tabLst/>
                        <a:defRPr/>
                      </a:pPr>
                      <a:r>
                        <a:rPr lang="en-US" sz="1400">
                          <a:solidFill>
                            <a:schemeClr val="tx1"/>
                          </a:solidFill>
                        </a:rPr>
                        <a:t>Engage all young people equally; pay attention to the quiet ones.  </a:t>
                      </a:r>
                    </a:p>
                    <a:p>
                      <a:pPr marL="622300" marR="0" lvl="1" indent="-342900" algn="l" defTabSz="914400" rtl="0" eaLnBrk="1" fontAlgn="auto" latinLnBrk="0" hangingPunct="1">
                        <a:lnSpc>
                          <a:spcPct val="107000"/>
                        </a:lnSpc>
                        <a:spcBef>
                          <a:spcPts val="0"/>
                        </a:spcBef>
                        <a:spcAft>
                          <a:spcPts val="0"/>
                        </a:spcAft>
                        <a:buClr>
                          <a:schemeClr val="accent1"/>
                        </a:buClr>
                        <a:buSzTx/>
                        <a:buFont typeface="Wingdings" pitchFamily="2" charset="2"/>
                        <a:buChar char="ü"/>
                        <a:tabLst/>
                        <a:defRPr/>
                      </a:pPr>
                      <a:r>
                        <a:rPr lang="en-US" sz="1400">
                          <a:solidFill>
                            <a:schemeClr val="tx1"/>
                          </a:solidFill>
                        </a:rPr>
                        <a:t>Give clear and logical instructions. Use language, examples, and analogies that connect with young people.</a:t>
                      </a:r>
                    </a:p>
                    <a:p>
                      <a:pPr marL="622300" marR="0" lvl="1" indent="-342900" algn="l" defTabSz="914400" rtl="0" eaLnBrk="1" fontAlgn="auto" latinLnBrk="0" hangingPunct="1">
                        <a:lnSpc>
                          <a:spcPct val="107000"/>
                        </a:lnSpc>
                        <a:spcBef>
                          <a:spcPts val="0"/>
                        </a:spcBef>
                        <a:spcAft>
                          <a:spcPts val="0"/>
                        </a:spcAft>
                        <a:buClr>
                          <a:schemeClr val="accent1"/>
                        </a:buClr>
                        <a:buSzTx/>
                        <a:buFont typeface="Wingdings" pitchFamily="2" charset="2"/>
                        <a:buChar char="ü"/>
                        <a:tabLst/>
                        <a:defRPr/>
                      </a:pPr>
                      <a:r>
                        <a:rPr lang="en-US" sz="1400" b="0">
                          <a:solidFill>
                            <a:schemeClr val="tx1"/>
                          </a:solidFill>
                        </a:rPr>
                        <a:t>Be conscience of time. Follow the schedule and the role description provided for your position. </a:t>
                      </a:r>
                    </a:p>
                    <a:p>
                      <a:pPr marL="622300" lvl="1" indent="-342900">
                        <a:lnSpc>
                          <a:spcPct val="107000"/>
                        </a:lnSpc>
                        <a:spcBef>
                          <a:spcPts val="0"/>
                        </a:spcBef>
                        <a:buClr>
                          <a:schemeClr val="accent1"/>
                        </a:buClr>
                        <a:buSzTx/>
                        <a:buFont typeface="Wingdings" pitchFamily="2" charset="2"/>
                        <a:buChar char="ü"/>
                        <a:tabLst/>
                        <a:defRPr/>
                      </a:pPr>
                      <a:r>
                        <a:rPr lang="en-US" sz="1400">
                          <a:solidFill>
                            <a:schemeClr val="tx1"/>
                          </a:solidFill>
                        </a:rPr>
                        <a:t>Be flexible. Change activities/set up if unforeseen things arise.</a:t>
                      </a:r>
                    </a:p>
                    <a:p>
                      <a:pPr marL="622300" lvl="1" indent="-342900">
                        <a:lnSpc>
                          <a:spcPct val="107000"/>
                        </a:lnSpc>
                        <a:spcBef>
                          <a:spcPts val="0"/>
                        </a:spcBef>
                        <a:buClr>
                          <a:schemeClr val="accent1"/>
                        </a:buClr>
                        <a:buSzTx/>
                        <a:buFont typeface="Wingdings" pitchFamily="2" charset="2"/>
                        <a:buChar char="ü"/>
                        <a:tabLst/>
                        <a:defRPr/>
                      </a:pPr>
                      <a:r>
                        <a:rPr lang="en-US" sz="1400">
                          <a:solidFill>
                            <a:schemeClr val="tx1"/>
                          </a:solidFill>
                        </a:rPr>
                        <a:t>Help young people who are struggling. Avoid </a:t>
                      </a:r>
                      <a:r>
                        <a:rPr lang="en-GB" sz="1400" noProof="0">
                          <a:solidFill>
                            <a:schemeClr val="tx1"/>
                          </a:solidFill>
                        </a:rPr>
                        <a:t>criticizing</a:t>
                      </a:r>
                      <a:r>
                        <a:rPr lang="en-US" sz="1400">
                          <a:solidFill>
                            <a:schemeClr val="tx1"/>
                          </a:solidFill>
                        </a:rPr>
                        <a:t>, placing value, or rejecting wrong answers.</a:t>
                      </a:r>
                    </a:p>
                    <a:p>
                      <a:pPr marL="622300" lvl="1" indent="-342900">
                        <a:lnSpc>
                          <a:spcPct val="107000"/>
                        </a:lnSpc>
                        <a:spcBef>
                          <a:spcPts val="0"/>
                        </a:spcBef>
                        <a:buClr>
                          <a:schemeClr val="accent1"/>
                        </a:buClr>
                        <a:buSzTx/>
                        <a:buFont typeface="Wingdings" pitchFamily="2" charset="2"/>
                        <a:buChar char="ü"/>
                        <a:tabLst/>
                        <a:defRPr/>
                      </a:pPr>
                      <a:r>
                        <a:rPr lang="en-US" sz="1400">
                          <a:solidFill>
                            <a:schemeClr val="tx1"/>
                          </a:solidFill>
                        </a:rPr>
                        <a:t>Take photos and collect quotes that best showcase the event – </a:t>
                      </a:r>
                      <a:r>
                        <a:rPr lang="en-US" sz="1400" i="1">
                          <a:solidFill>
                            <a:schemeClr val="tx1"/>
                          </a:solidFill>
                        </a:rPr>
                        <a:t>only if Photo Consent Forms have been completed.</a:t>
                      </a:r>
                    </a:p>
                    <a:p>
                      <a:pPr marL="342900" marR="0" lvl="0" indent="-342900" algn="l" defTabSz="914400" rtl="0" eaLnBrk="1" fontAlgn="auto" latinLnBrk="0" hangingPunct="1">
                        <a:lnSpc>
                          <a:spcPct val="107000"/>
                        </a:lnSpc>
                        <a:spcBef>
                          <a:spcPts val="0"/>
                        </a:spcBef>
                        <a:spcAft>
                          <a:spcPts val="0"/>
                        </a:spcAft>
                        <a:buClr>
                          <a:schemeClr val="accent1"/>
                        </a:buClr>
                        <a:buSzTx/>
                        <a:buFont typeface="Symbol" pitchFamily="2" charset="2"/>
                        <a:buChar char=""/>
                        <a:tabLst/>
                        <a:defRPr/>
                      </a:pPr>
                      <a:r>
                        <a:rPr lang="en-US" sz="1400" b="1" u="sng">
                          <a:solidFill>
                            <a:schemeClr val="accent1"/>
                          </a:solidFill>
                          <a:hlinkClick r:id="rId9" action="ppaction://hlinksldjump">
                            <a:extLst>
                              <a:ext uri="{A12FA001-AC4F-418D-AE19-62706E023703}">
                                <ahyp:hlinkClr xmlns:ahyp="http://schemas.microsoft.com/office/drawing/2018/hyperlinkcolor" val="tx"/>
                              </a:ext>
                            </a:extLst>
                          </a:hlinkClick>
                        </a:rPr>
                        <a:t>Provide feedback.</a:t>
                      </a:r>
                      <a:r>
                        <a:rPr lang="en-US" sz="1400" b="1">
                          <a:solidFill>
                            <a:schemeClr val="accent1"/>
                          </a:solidFill>
                          <a:hlinkClick r:id="rId9" action="ppaction://hlinksldjump">
                            <a:extLst>
                              <a:ext uri="{A12FA001-AC4F-418D-AE19-62706E023703}">
                                <ahyp:hlinkClr xmlns:ahyp="http://schemas.microsoft.com/office/drawing/2018/hyperlinkcolor" val="tx"/>
                              </a:ext>
                            </a:extLst>
                          </a:hlinkClick>
                        </a:rPr>
                        <a:t> </a:t>
                      </a:r>
                      <a:r>
                        <a:rPr lang="en-US" sz="1400">
                          <a:solidFill>
                            <a:schemeClr val="tx1"/>
                          </a:solidFill>
                        </a:rPr>
                        <a:t>After every event, complete a rapid follow-up survey and tell us about your experience! </a:t>
                      </a:r>
                    </a:p>
                    <a:p>
                      <a:pPr marL="342900" marR="0" lvl="0" indent="-342900" algn="l" defTabSz="914400" rtl="0" eaLnBrk="1" fontAlgn="auto" latinLnBrk="0" hangingPunct="1">
                        <a:lnSpc>
                          <a:spcPct val="107000"/>
                        </a:lnSpc>
                        <a:spcBef>
                          <a:spcPts val="0"/>
                        </a:spcBef>
                        <a:spcAft>
                          <a:spcPts val="0"/>
                        </a:spcAft>
                        <a:buClr>
                          <a:schemeClr val="accent1"/>
                        </a:buClr>
                        <a:buSzTx/>
                        <a:buFont typeface="Symbol" pitchFamily="2" charset="2"/>
                        <a:buChar char=""/>
                        <a:tabLst/>
                        <a:defRPr/>
                      </a:pPr>
                      <a:r>
                        <a:rPr lang="en-US" sz="1400" b="1">
                          <a:solidFill>
                            <a:schemeClr val="accent1"/>
                          </a:solidFill>
                          <a:hlinkClick r:id="rId10" action="ppaction://hlinksldjump">
                            <a:extLst>
                              <a:ext uri="{A12FA001-AC4F-418D-AE19-62706E023703}">
                                <ahyp:hlinkClr xmlns:ahyp="http://schemas.microsoft.com/office/drawing/2018/hyperlinkcolor" val="tx"/>
                              </a:ext>
                            </a:extLst>
                          </a:hlinkClick>
                        </a:rPr>
                        <a:t>Spread the word.</a:t>
                      </a:r>
                      <a:r>
                        <a:rPr lang="en-US" sz="1400">
                          <a:solidFill>
                            <a:schemeClr val="tx1"/>
                          </a:solidFill>
                        </a:rPr>
                        <a:t> Share the success of the event, your work, and its impact on the local community. </a:t>
                      </a:r>
                    </a:p>
                    <a:p>
                      <a:pPr marL="342900" indent="-342900">
                        <a:lnSpc>
                          <a:spcPct val="107000"/>
                        </a:lnSpc>
                        <a:spcBef>
                          <a:spcPts val="0"/>
                        </a:spcBef>
                        <a:buClr>
                          <a:schemeClr val="accent1"/>
                        </a:buClr>
                        <a:buSzTx/>
                        <a:buFont typeface="Symbol" pitchFamily="2" charset="2"/>
                        <a:buChar char=""/>
                        <a:defRPr/>
                      </a:pPr>
                      <a:r>
                        <a:rPr lang="en-US" sz="1400">
                          <a:solidFill>
                            <a:schemeClr val="tx1"/>
                          </a:solidFill>
                        </a:rPr>
                        <a:t>Have fun!</a:t>
                      </a: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649215828"/>
                  </a:ext>
                </a:extLst>
              </a:tr>
            </a:tbl>
          </a:graphicData>
        </a:graphic>
      </p:graphicFrame>
      <p:sp>
        <p:nvSpPr>
          <p:cNvPr id="8" name="Rounded Rectangle 7">
            <a:hlinkClick r:id="rId11" action="ppaction://hlinksldjump"/>
            <a:extLst>
              <a:ext uri="{FF2B5EF4-FFF2-40B4-BE49-F238E27FC236}">
                <a16:creationId xmlns:a16="http://schemas.microsoft.com/office/drawing/2014/main" id="{8C6D2989-7693-D048-A801-BFFB7447B5E2}"/>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sp>
        <p:nvSpPr>
          <p:cNvPr id="11" name="Rounded Rectangle 10">
            <a:hlinkClick r:id="rId12" action="ppaction://hlinksldjump"/>
            <a:extLst>
              <a:ext uri="{FF2B5EF4-FFF2-40B4-BE49-F238E27FC236}">
                <a16:creationId xmlns:a16="http://schemas.microsoft.com/office/drawing/2014/main" id="{E53FA95E-FD09-B947-84F0-6C0639EB422A}"/>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186308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16</a:t>
            </a:fld>
            <a:endParaRPr lang="en-GB"/>
          </a:p>
        </p:txBody>
      </p:sp>
      <p:pic>
        <p:nvPicPr>
          <p:cNvPr id="6" name="Graphic 5" descr="Circle with left arrow outline">
            <a:hlinkClick r:id="" action="ppaction://hlinkshowjump?jump=nextslide"/>
            <a:extLst>
              <a:ext uri="{FF2B5EF4-FFF2-40B4-BE49-F238E27FC236}">
                <a16:creationId xmlns:a16="http://schemas.microsoft.com/office/drawing/2014/main" id="{3BF0EB64-EC3F-B646-8040-D16F6E156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BEB4CAC4-FAAB-5845-A8A1-8219A0109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2" name="Graphic 11" descr="Line arrow: Horizontal U-turn outline">
            <a:extLst>
              <a:ext uri="{FF2B5EF4-FFF2-40B4-BE49-F238E27FC236}">
                <a16:creationId xmlns:a16="http://schemas.microsoft.com/office/drawing/2014/main" id="{2A64D505-ACD6-A448-BA72-6C7DD225B2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3349" y="384092"/>
            <a:ext cx="274320" cy="274320"/>
          </a:xfrm>
          <a:prstGeom prst="rect">
            <a:avLst/>
          </a:prstGeom>
        </p:spPr>
      </p:pic>
      <p:sp>
        <p:nvSpPr>
          <p:cNvPr id="13" name="Text Placeholder 3">
            <a:extLst>
              <a:ext uri="{FF2B5EF4-FFF2-40B4-BE49-F238E27FC236}">
                <a16:creationId xmlns:a16="http://schemas.microsoft.com/office/drawing/2014/main" id="{76B0314E-9327-9344-BC9F-7A75962304D8}"/>
              </a:ext>
            </a:extLst>
          </p:cNvPr>
          <p:cNvSpPr txBox="1">
            <a:spLocks/>
          </p:cNvSpPr>
          <p:nvPr/>
        </p:nvSpPr>
        <p:spPr>
          <a:xfrm>
            <a:off x="804275" y="2741913"/>
            <a:ext cx="5230368" cy="2069768"/>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Here’s HOW</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SzTx/>
              <a:buFont typeface="Symbol" pitchFamily="2" charset="2"/>
              <a:buChar char=""/>
              <a:defRPr/>
            </a:pPr>
            <a:r>
              <a:rPr lang="en-US" sz="1400"/>
              <a:t>Use the </a:t>
            </a:r>
            <a:r>
              <a:rPr lang="en-US" sz="1400" b="1">
                <a:solidFill>
                  <a:schemeClr val="accent1"/>
                </a:solidFill>
              </a:rPr>
              <a:t>Share My Story Form</a:t>
            </a:r>
            <a:r>
              <a:rPr lang="en-US" sz="1400"/>
              <a:t>, which helps volunteers prepare to talk about engineering interests, education, and career path.  Available forms include: </a:t>
            </a:r>
          </a:p>
          <a:p>
            <a:pPr marL="342900" lvl="0" indent="-342900">
              <a:lnSpc>
                <a:spcPct val="107000"/>
              </a:lnSpc>
              <a:spcBef>
                <a:spcPts val="0"/>
              </a:spcBef>
              <a:buClr>
                <a:schemeClr val="accent1"/>
              </a:buClr>
              <a:buSzTx/>
              <a:buFont typeface="Symbol" pitchFamily="2" charset="2"/>
              <a:buChar char=""/>
              <a:defRPr/>
            </a:pPr>
            <a:endParaRPr lang="en-US" sz="600"/>
          </a:p>
          <a:p>
            <a:pPr marL="628650" indent="-285750">
              <a:spcBef>
                <a:spcPts val="0"/>
              </a:spcBef>
              <a:buFont typeface="Wingdings" pitchFamily="2" charset="2"/>
              <a:buChar char="ü"/>
            </a:pPr>
            <a:r>
              <a:rPr lang="en-US" sz="1400" b="1">
                <a:solidFill>
                  <a:schemeClr val="accent1"/>
                </a:solidFill>
                <a:hlinkClick r:id="rId6">
                  <a:extLst>
                    <a:ext uri="{A12FA001-AC4F-418D-AE19-62706E023703}">
                      <ahyp:hlinkClr xmlns:ahyp="http://schemas.microsoft.com/office/drawing/2018/hyperlinkcolor" val="tx"/>
                    </a:ext>
                  </a:extLst>
                </a:hlinkClick>
              </a:rPr>
              <a:t>I’m an Engineer! Storytelling Worksheet</a:t>
            </a:r>
            <a:endParaRPr lang="en-US" sz="1400" b="1">
              <a:solidFill>
                <a:schemeClr val="accent1"/>
              </a:solidFill>
            </a:endParaRPr>
          </a:p>
          <a:p>
            <a:pPr marL="628650" indent="-285750">
              <a:spcBef>
                <a:spcPts val="0"/>
              </a:spcBef>
              <a:buFont typeface="Wingdings" pitchFamily="2" charset="2"/>
              <a:buChar char="ü"/>
            </a:pPr>
            <a:r>
              <a:rPr lang="en-US" sz="1400" b="1">
                <a:solidFill>
                  <a:schemeClr val="accent1"/>
                </a:solidFill>
                <a:hlinkClick r:id="rId7">
                  <a:extLst>
                    <a:ext uri="{A12FA001-AC4F-418D-AE19-62706E023703}">
                      <ahyp:hlinkClr xmlns:ahyp="http://schemas.microsoft.com/office/drawing/2018/hyperlinkcolor" val="tx"/>
                    </a:ext>
                  </a:extLst>
                </a:hlinkClick>
              </a:rPr>
              <a:t>I Work with Great Engineers! Storytelling Worksheet</a:t>
            </a:r>
            <a:endParaRPr lang="en-US" sz="1400" b="1">
              <a:solidFill>
                <a:schemeClr val="accent1"/>
              </a:solidFill>
            </a:endParaRPr>
          </a:p>
          <a:p>
            <a:pPr marL="342900" lvl="0" indent="-342900">
              <a:lnSpc>
                <a:spcPct val="107000"/>
              </a:lnSpc>
              <a:spcBef>
                <a:spcPts val="0"/>
              </a:spcBef>
              <a:buClr>
                <a:srgbClr val="000000"/>
              </a:buClr>
              <a:buSzTx/>
              <a:buFont typeface="Symbol" pitchFamily="2" charset="2"/>
              <a:buChar char=""/>
              <a:defRPr/>
            </a:pPr>
            <a:endParaRPr lang="en-US" sz="1400"/>
          </a:p>
          <a:p>
            <a:pPr marL="285750" indent="-285750">
              <a:buFont typeface="Arial" panose="020B0604020202020204" pitchFamily="34" charset="0"/>
              <a:buChar char="•"/>
            </a:pPr>
            <a:endParaRPr lang="en-US" sz="1400"/>
          </a:p>
        </p:txBody>
      </p:sp>
      <p:sp>
        <p:nvSpPr>
          <p:cNvPr id="17" name="TextBox 16">
            <a:extLst>
              <a:ext uri="{FF2B5EF4-FFF2-40B4-BE49-F238E27FC236}">
                <a16:creationId xmlns:a16="http://schemas.microsoft.com/office/drawing/2014/main" id="{78C61C28-2D9F-FE46-A13F-BF73854ECD27}"/>
              </a:ext>
            </a:extLst>
          </p:cNvPr>
          <p:cNvSpPr txBox="1"/>
          <p:nvPr/>
        </p:nvSpPr>
        <p:spPr>
          <a:xfrm>
            <a:off x="804275" y="1880090"/>
            <a:ext cx="10515598" cy="523220"/>
          </a:xfrm>
          <a:prstGeom prst="rect">
            <a:avLst/>
          </a:prstGeom>
          <a:noFill/>
        </p:spPr>
        <p:txBody>
          <a:bodyPr wrap="square">
            <a:spAutoFit/>
          </a:bodyPr>
          <a:lstStyle/>
          <a:p>
            <a:r>
              <a:rPr lang="en-US" sz="1400" dirty="0"/>
              <a:t>Volunteers can greatly enrich their time with young people by drawing on and sharing their own experiences and accomplishments. You can share your story and inspire future engineers! </a:t>
            </a:r>
            <a:endParaRPr lang="en-US" sz="1400" dirty="0">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751E1A1F-C5F7-4947-AD79-1C172E0C2117}"/>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dirty="0"/>
              <a:t>Share Your Story </a:t>
            </a:r>
            <a:br>
              <a:rPr lang="en-US" b="1" dirty="0"/>
            </a:br>
            <a:endParaRPr lang="en-US" sz="1000" b="1" dirty="0"/>
          </a:p>
          <a:p>
            <a:r>
              <a:rPr lang="en-US" sz="2000" b="1" dirty="0">
                <a:solidFill>
                  <a:schemeClr val="accent1"/>
                </a:solidFill>
              </a:rPr>
              <a:t>Inspire local students</a:t>
            </a:r>
          </a:p>
          <a:p>
            <a:br>
              <a:rPr lang="en-US" sz="1000" b="1" dirty="0"/>
            </a:br>
            <a:endParaRPr lang="en-US" sz="1400" dirty="0">
              <a:solidFill>
                <a:schemeClr val="tx2"/>
              </a:solidFill>
            </a:endParaRPr>
          </a:p>
        </p:txBody>
      </p:sp>
      <p:sp>
        <p:nvSpPr>
          <p:cNvPr id="22" name="Text Placeholder 3">
            <a:extLst>
              <a:ext uri="{FF2B5EF4-FFF2-40B4-BE49-F238E27FC236}">
                <a16:creationId xmlns:a16="http://schemas.microsoft.com/office/drawing/2014/main" id="{CED6D5D2-C6D0-CD4F-A8E0-43C0C96CAA6B}"/>
              </a:ext>
            </a:extLst>
          </p:cNvPr>
          <p:cNvSpPr txBox="1">
            <a:spLocks/>
          </p:cNvSpPr>
          <p:nvPr/>
        </p:nvSpPr>
        <p:spPr>
          <a:xfrm>
            <a:off x="6183486" y="2724785"/>
            <a:ext cx="5230368" cy="2069768"/>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Get Inspired</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SzTx/>
              <a:buFont typeface="Symbol" pitchFamily="2" charset="2"/>
              <a:buChar char=""/>
              <a:defRPr/>
            </a:pPr>
            <a:r>
              <a:rPr lang="en-US" sz="1400"/>
              <a:t>Find out what drives a variety of engineering professionals, each with a unique story to tell. Hear the stories of GE engineers, what sparked their interest in engineering, and what inspires them to build a better world. </a:t>
            </a:r>
          </a:p>
          <a:p>
            <a:pPr marL="342900" lvl="0" indent="-342900">
              <a:lnSpc>
                <a:spcPct val="107000"/>
              </a:lnSpc>
              <a:spcBef>
                <a:spcPts val="0"/>
              </a:spcBef>
              <a:buClr>
                <a:schemeClr val="accent1"/>
              </a:buClr>
              <a:buSzTx/>
              <a:buFont typeface="Symbol" pitchFamily="2" charset="2"/>
              <a:buChar char=""/>
              <a:defRPr/>
            </a:pPr>
            <a:endParaRPr lang="en-US" sz="600"/>
          </a:p>
          <a:p>
            <a:pPr marL="628650" indent="-285750">
              <a:spcBef>
                <a:spcPts val="0"/>
              </a:spcBef>
              <a:buFont typeface="Wingdings" pitchFamily="2" charset="2"/>
              <a:buChar char="ü"/>
            </a:pPr>
            <a:r>
              <a:rPr lang="en-US" sz="1400" b="1">
                <a:solidFill>
                  <a:srgbClr val="005CB9"/>
                </a:solidFill>
                <a:hlinkClick r:id="rId8">
                  <a:extLst>
                    <a:ext uri="{A12FA001-AC4F-418D-AE19-62706E023703}">
                      <ahyp:hlinkClr xmlns:ahyp="http://schemas.microsoft.com/office/drawing/2018/hyperlinkcolor" val="tx"/>
                    </a:ext>
                  </a:extLst>
                </a:hlinkClick>
              </a:rPr>
              <a:t>Engineering At Work Videos</a:t>
            </a:r>
          </a:p>
          <a:p>
            <a:pPr marL="628650" indent="-285750">
              <a:spcBef>
                <a:spcPts val="0"/>
              </a:spcBef>
              <a:buFont typeface="Wingdings" pitchFamily="2" charset="2"/>
              <a:buChar char="ü"/>
            </a:pPr>
            <a:r>
              <a:rPr lang="en-US" sz="1400" b="1">
                <a:solidFill>
                  <a:srgbClr val="005CB9"/>
                </a:solidFill>
                <a:hlinkClick r:id="rId8">
                  <a:extLst>
                    <a:ext uri="{A12FA001-AC4F-418D-AE19-62706E023703}">
                      <ahyp:hlinkClr xmlns:ahyp="http://schemas.microsoft.com/office/drawing/2018/hyperlinkcolor" val="tx"/>
                    </a:ext>
                  </a:extLst>
                </a:hlinkClick>
              </a:rPr>
              <a:t>Engineer Stories</a:t>
            </a:r>
          </a:p>
          <a:p>
            <a:pPr marL="628650" indent="-285750">
              <a:spcBef>
                <a:spcPts val="0"/>
              </a:spcBef>
              <a:buFont typeface="Wingdings" pitchFamily="2" charset="2"/>
              <a:buChar char="ü"/>
            </a:pPr>
            <a:r>
              <a:rPr lang="en-US" sz="1400" b="1">
                <a:solidFill>
                  <a:srgbClr val="005CB9"/>
                </a:solidFill>
                <a:hlinkClick r:id="rId8">
                  <a:extLst>
                    <a:ext uri="{A12FA001-AC4F-418D-AE19-62706E023703}">
                      <ahyp:hlinkClr xmlns:ahyp="http://schemas.microsoft.com/office/drawing/2018/hyperlinkcolor" val="tx"/>
                    </a:ext>
                  </a:extLst>
                </a:hlinkClick>
              </a:rPr>
              <a:t>Career Profiles</a:t>
            </a:r>
            <a:endParaRPr lang="en-US" sz="1400" b="1">
              <a:solidFill>
                <a:srgbClr val="005CB9"/>
              </a:solidFill>
            </a:endParaRPr>
          </a:p>
          <a:p>
            <a:pPr marL="342900" lvl="0" indent="-342900">
              <a:lnSpc>
                <a:spcPct val="107000"/>
              </a:lnSpc>
              <a:spcBef>
                <a:spcPts val="0"/>
              </a:spcBef>
              <a:buClr>
                <a:srgbClr val="000000"/>
              </a:buClr>
              <a:buSzTx/>
              <a:buFont typeface="Symbol" pitchFamily="2" charset="2"/>
              <a:buChar char=""/>
              <a:defRPr/>
            </a:pPr>
            <a:endParaRPr lang="en-US" sz="1400"/>
          </a:p>
          <a:p>
            <a:pPr marL="285750" indent="-285750">
              <a:buFont typeface="Arial" panose="020B0604020202020204" pitchFamily="34" charset="0"/>
              <a:buChar char="•"/>
            </a:pPr>
            <a:endParaRPr lang="en-US" sz="1400"/>
          </a:p>
        </p:txBody>
      </p:sp>
      <p:pic>
        <p:nvPicPr>
          <p:cNvPr id="24" name="Graphic 23" descr="Line arrow: Horizontal U-turn outline">
            <a:extLst>
              <a:ext uri="{FF2B5EF4-FFF2-40B4-BE49-F238E27FC236}">
                <a16:creationId xmlns:a16="http://schemas.microsoft.com/office/drawing/2014/main" id="{0F390C41-09A3-7841-8AA5-AFB1D288FC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9696" y="640017"/>
            <a:ext cx="274320" cy="274320"/>
          </a:xfrm>
          <a:prstGeom prst="rect">
            <a:avLst/>
          </a:prstGeom>
        </p:spPr>
      </p:pic>
      <p:sp>
        <p:nvSpPr>
          <p:cNvPr id="11" name="Rounded Rectangle 10">
            <a:hlinkClick r:id="rId11" action="ppaction://hlinksldjump"/>
            <a:extLst>
              <a:ext uri="{FF2B5EF4-FFF2-40B4-BE49-F238E27FC236}">
                <a16:creationId xmlns:a16="http://schemas.microsoft.com/office/drawing/2014/main" id="{E53FA95E-FD09-B947-84F0-6C0639EB422A}"/>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3" name="Rounded Rectangle 22">
            <a:hlinkClick r:id="rId12" action="ppaction://hlinksldjump"/>
            <a:extLst>
              <a:ext uri="{FF2B5EF4-FFF2-40B4-BE49-F238E27FC236}">
                <a16:creationId xmlns:a16="http://schemas.microsoft.com/office/drawing/2014/main" id="{369B1010-C347-D443-9A0C-A96F892AEB02}"/>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spTree>
    <p:extLst>
      <p:ext uri="{BB962C8B-B14F-4D97-AF65-F5344CB8AC3E}">
        <p14:creationId xmlns:p14="http://schemas.microsoft.com/office/powerpoint/2010/main" val="201747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17</a:t>
            </a:fld>
            <a:endParaRPr lang="en-GB"/>
          </a:p>
        </p:txBody>
      </p:sp>
      <p:pic>
        <p:nvPicPr>
          <p:cNvPr id="6" name="Graphic 5" descr="Circle with left arrow outline">
            <a:hlinkClick r:id="" action="ppaction://hlinkshowjump?jump=nextslide"/>
            <a:extLst>
              <a:ext uri="{FF2B5EF4-FFF2-40B4-BE49-F238E27FC236}">
                <a16:creationId xmlns:a16="http://schemas.microsoft.com/office/drawing/2014/main" id="{3BF0EB64-EC3F-B646-8040-D16F6E156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BEB4CAC4-FAAB-5845-A8A1-8219A0109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2" name="Graphic 11" descr="Line arrow: Horizontal U-turn outline">
            <a:extLst>
              <a:ext uri="{FF2B5EF4-FFF2-40B4-BE49-F238E27FC236}">
                <a16:creationId xmlns:a16="http://schemas.microsoft.com/office/drawing/2014/main" id="{2A64D505-ACD6-A448-BA72-6C7DD225B2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3349" y="384092"/>
            <a:ext cx="274320" cy="274320"/>
          </a:xfrm>
          <a:prstGeom prst="rect">
            <a:avLst/>
          </a:prstGeom>
        </p:spPr>
      </p:pic>
      <p:sp>
        <p:nvSpPr>
          <p:cNvPr id="13" name="Text Placeholder 3">
            <a:extLst>
              <a:ext uri="{FF2B5EF4-FFF2-40B4-BE49-F238E27FC236}">
                <a16:creationId xmlns:a16="http://schemas.microsoft.com/office/drawing/2014/main" id="{76B0314E-9327-9344-BC9F-7A75962304D8}"/>
              </a:ext>
            </a:extLst>
          </p:cNvPr>
          <p:cNvSpPr txBox="1">
            <a:spLocks/>
          </p:cNvSpPr>
          <p:nvPr/>
        </p:nvSpPr>
        <p:spPr>
          <a:xfrm>
            <a:off x="804275" y="2620098"/>
            <a:ext cx="5230368" cy="3463068"/>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dirty="0" err="1">
                <a:solidFill>
                  <a:schemeClr val="accent1"/>
                </a:solidFill>
                <a:ea typeface="Calibri" panose="020F0502020204030204" pitchFamily="34" charset="0"/>
                <a:cs typeface="Times New Roman" panose="02020603050405020304" pitchFamily="18" charset="0"/>
              </a:rPr>
              <a:t>Emodules</a:t>
            </a:r>
            <a:r>
              <a:rPr lang="en-US" sz="1400" b="1" cap="all" dirty="0">
                <a:solidFill>
                  <a:schemeClr val="accent1"/>
                </a:solidFill>
                <a:ea typeface="Calibri" panose="020F0502020204030204" pitchFamily="34" charset="0"/>
                <a:cs typeface="Times New Roman" panose="02020603050405020304" pitchFamily="18" charset="0"/>
              </a:rPr>
              <a:t> available</a:t>
            </a:r>
            <a:endParaRPr lang="en-US" sz="1400" dirty="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SzTx/>
              <a:buFont typeface="Symbol" pitchFamily="2" charset="2"/>
              <a:buChar char=""/>
              <a:defRPr/>
            </a:pPr>
            <a:r>
              <a:rPr lang="en-US" sz="1400" dirty="0"/>
              <a:t>Safeguarding Program Participants </a:t>
            </a:r>
          </a:p>
          <a:p>
            <a:pPr marL="342900" indent="-342900">
              <a:lnSpc>
                <a:spcPct val="107000"/>
              </a:lnSpc>
              <a:spcBef>
                <a:spcPts val="0"/>
              </a:spcBef>
              <a:buClr>
                <a:schemeClr val="accent1"/>
              </a:buClr>
              <a:buSzTx/>
              <a:buFont typeface="Symbol" pitchFamily="2" charset="2"/>
              <a:buChar char=""/>
              <a:defRPr/>
            </a:pPr>
            <a:r>
              <a:rPr lang="en-US" sz="1400" dirty="0"/>
              <a:t>Next Engineers Orientation </a:t>
            </a:r>
          </a:p>
          <a:p>
            <a:pPr marL="342900" indent="-342900">
              <a:lnSpc>
                <a:spcPct val="107000"/>
              </a:lnSpc>
              <a:spcBef>
                <a:spcPts val="0"/>
              </a:spcBef>
              <a:buClr>
                <a:schemeClr val="accent1"/>
              </a:buClr>
              <a:buSzTx/>
              <a:buFont typeface="Symbol" pitchFamily="2" charset="2"/>
              <a:buChar char=""/>
              <a:defRPr/>
            </a:pPr>
            <a:r>
              <a:rPr lang="en-US" sz="1400" dirty="0"/>
              <a:t>Engineering Academy Overview</a:t>
            </a:r>
          </a:p>
          <a:p>
            <a:pPr marL="342900" indent="-342900">
              <a:lnSpc>
                <a:spcPct val="107000"/>
              </a:lnSpc>
              <a:spcBef>
                <a:spcPts val="0"/>
              </a:spcBef>
              <a:buClr>
                <a:schemeClr val="accent1"/>
              </a:buClr>
              <a:buSzTx/>
              <a:buFont typeface="Symbol" pitchFamily="2" charset="2"/>
              <a:buChar char=""/>
              <a:defRPr/>
            </a:pPr>
            <a:r>
              <a:rPr lang="en-US" sz="1400" dirty="0"/>
              <a:t>Facilitation 2.0: Enhancing Your Skills</a:t>
            </a:r>
          </a:p>
          <a:p>
            <a:pPr marL="342900" indent="-342900">
              <a:lnSpc>
                <a:spcPct val="107000"/>
              </a:lnSpc>
              <a:spcBef>
                <a:spcPts val="0"/>
              </a:spcBef>
              <a:buClr>
                <a:schemeClr val="accent1"/>
              </a:buClr>
              <a:buSzTx/>
              <a:buFont typeface="Symbol" pitchFamily="2" charset="2"/>
              <a:buChar char=""/>
              <a:defRPr/>
            </a:pPr>
            <a:r>
              <a:rPr lang="en-US" sz="1400" dirty="0"/>
              <a:t>Cultivating Authentic Relationships</a:t>
            </a:r>
          </a:p>
          <a:p>
            <a:pPr marL="342900" indent="-342900">
              <a:lnSpc>
                <a:spcPct val="107000"/>
              </a:lnSpc>
              <a:spcBef>
                <a:spcPts val="0"/>
              </a:spcBef>
              <a:buClr>
                <a:schemeClr val="accent1"/>
              </a:buClr>
              <a:buSzTx/>
              <a:buFont typeface="Symbol" pitchFamily="2" charset="2"/>
              <a:buChar char=""/>
              <a:defRPr/>
            </a:pPr>
            <a:endParaRPr lang="en-US" sz="1400" dirty="0"/>
          </a:p>
          <a:p>
            <a:pPr marL="342900" indent="-342900">
              <a:lnSpc>
                <a:spcPct val="107000"/>
              </a:lnSpc>
              <a:spcBef>
                <a:spcPts val="0"/>
              </a:spcBef>
              <a:buClr>
                <a:schemeClr val="accent1"/>
              </a:buClr>
              <a:buSzTx/>
              <a:buFont typeface="Symbol" pitchFamily="2" charset="2"/>
              <a:buChar char=""/>
              <a:defRPr/>
            </a:pPr>
            <a:endParaRPr lang="en-US" sz="1400" dirty="0"/>
          </a:p>
          <a:p>
            <a:pPr lvl="0">
              <a:lnSpc>
                <a:spcPct val="107000"/>
              </a:lnSpc>
              <a:spcBef>
                <a:spcPts val="0"/>
              </a:spcBef>
              <a:buClr>
                <a:schemeClr val="accent1"/>
              </a:buClr>
              <a:buSzTx/>
              <a:defRPr/>
            </a:pPr>
            <a:endParaRPr lang="en-US" sz="1400" dirty="0"/>
          </a:p>
          <a:p>
            <a:pPr marL="342900" lvl="0" indent="-342900">
              <a:lnSpc>
                <a:spcPct val="107000"/>
              </a:lnSpc>
              <a:spcBef>
                <a:spcPts val="0"/>
              </a:spcBef>
              <a:buClr>
                <a:srgbClr val="000000"/>
              </a:buClr>
              <a:buSzTx/>
              <a:buFont typeface="Symbol" pitchFamily="2" charset="2"/>
              <a:buChar char=""/>
              <a:defRPr/>
            </a:pPr>
            <a:endParaRPr lang="en-US" sz="1400" dirty="0"/>
          </a:p>
          <a:p>
            <a:pPr marL="285750" indent="-285750">
              <a:buFont typeface="Arial" panose="020B0604020202020204" pitchFamily="34" charset="0"/>
              <a:buChar char="•"/>
            </a:pPr>
            <a:endParaRPr lang="en-US" sz="1400" dirty="0"/>
          </a:p>
        </p:txBody>
      </p:sp>
      <p:sp>
        <p:nvSpPr>
          <p:cNvPr id="14" name="Text Placeholder 3">
            <a:extLst>
              <a:ext uri="{FF2B5EF4-FFF2-40B4-BE49-F238E27FC236}">
                <a16:creationId xmlns:a16="http://schemas.microsoft.com/office/drawing/2014/main" id="{AF95A17A-76F0-3645-8B0B-2A88D119721F}"/>
              </a:ext>
            </a:extLst>
          </p:cNvPr>
          <p:cNvSpPr txBox="1">
            <a:spLocks/>
          </p:cNvSpPr>
          <p:nvPr/>
        </p:nvSpPr>
        <p:spPr>
          <a:xfrm>
            <a:off x="6157359" y="2620096"/>
            <a:ext cx="5230368" cy="3463067"/>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dirty="0">
                <a:solidFill>
                  <a:schemeClr val="accent1"/>
                </a:solidFill>
              </a:rPr>
              <a:t>To ENROLL</a:t>
            </a: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635000" indent="-454025">
              <a:buAutoNum type="arabicPeriod"/>
            </a:pPr>
            <a:r>
              <a:rPr lang="en-US" sz="1400" dirty="0"/>
              <a:t>Go to our </a:t>
            </a:r>
            <a:r>
              <a:rPr lang="en-US" sz="1400" b="1" dirty="0">
                <a:solidFill>
                  <a:schemeClr val="accent1"/>
                </a:solidFill>
                <a:hlinkClick r:id="rId6">
                  <a:extLst>
                    <a:ext uri="{A12FA001-AC4F-418D-AE19-62706E023703}">
                      <ahyp:hlinkClr xmlns:ahyp="http://schemas.microsoft.com/office/drawing/2018/hyperlinkcolor" val="tx"/>
                    </a:ext>
                  </a:extLst>
                </a:hlinkClick>
              </a:rPr>
              <a:t>Learning Management System (LMS)</a:t>
            </a:r>
            <a:endParaRPr lang="en-US" sz="1400" b="1" dirty="0">
              <a:solidFill>
                <a:schemeClr val="accent1"/>
              </a:solidFill>
            </a:endParaRPr>
          </a:p>
          <a:p>
            <a:pPr marL="635000" indent="-454025">
              <a:buAutoNum type="arabicPeriod"/>
            </a:pPr>
            <a:r>
              <a:rPr lang="en-US" sz="1400" dirty="0"/>
              <a:t>Create an account</a:t>
            </a:r>
          </a:p>
          <a:p>
            <a:pPr marL="635000" indent="-454025">
              <a:buAutoNum type="arabicPeriod"/>
            </a:pPr>
            <a:r>
              <a:rPr lang="en-US" sz="1400" dirty="0"/>
              <a:t>Log in and “Join Group”</a:t>
            </a:r>
          </a:p>
          <a:p>
            <a:pPr marL="635000" indent="-454025">
              <a:buAutoNum type="arabicPeriod"/>
            </a:pPr>
            <a:r>
              <a:rPr lang="en-US" sz="1400" dirty="0"/>
              <a:t>Enter Group Key: </a:t>
            </a:r>
            <a:r>
              <a:rPr lang="en-US" sz="1400" dirty="0" err="1"/>
              <a:t>NextEng</a:t>
            </a:r>
            <a:endParaRPr lang="en-US" sz="1400" dirty="0"/>
          </a:p>
          <a:p>
            <a:pPr marL="635000" indent="-454025">
              <a:buAutoNum type="arabicPeriod"/>
            </a:pPr>
            <a:r>
              <a:rPr lang="en-US" sz="1400" dirty="0"/>
              <a:t>Enjoy!</a:t>
            </a:r>
          </a:p>
          <a:p>
            <a:pPr marL="180975"/>
            <a:endParaRPr lang="en-US" sz="1400" dirty="0"/>
          </a:p>
          <a:p>
            <a:pPr marL="12700"/>
            <a:r>
              <a:rPr lang="en-US" sz="1400" dirty="0"/>
              <a:t>The </a:t>
            </a:r>
            <a:r>
              <a:rPr lang="en-US" sz="1400" b="1" u="sng" dirty="0">
                <a:solidFill>
                  <a:schemeClr val="accent1"/>
                </a:solidFill>
                <a:hlinkClick r:id="rId7">
                  <a:extLst>
                    <a:ext uri="{A12FA001-AC4F-418D-AE19-62706E023703}">
                      <ahyp:hlinkClr xmlns:ahyp="http://schemas.microsoft.com/office/drawing/2018/hyperlinkcolor" val="tx"/>
                    </a:ext>
                  </a:extLst>
                </a:hlinkClick>
              </a:rPr>
              <a:t>LMS Self Registration Guide</a:t>
            </a:r>
            <a:r>
              <a:rPr lang="en-US" sz="1400" dirty="0"/>
              <a:t> provides more detailed step-by-step instructions.</a:t>
            </a:r>
          </a:p>
          <a:p>
            <a:pPr marL="285750" indent="-285750">
              <a:buFont typeface="Arial" panose="020B0604020202020204" pitchFamily="34" charset="0"/>
              <a:buChar char="•"/>
            </a:pPr>
            <a:endParaRPr lang="en-US" sz="1400" dirty="0"/>
          </a:p>
        </p:txBody>
      </p:sp>
      <p:sp>
        <p:nvSpPr>
          <p:cNvPr id="17" name="TextBox 16">
            <a:extLst>
              <a:ext uri="{FF2B5EF4-FFF2-40B4-BE49-F238E27FC236}">
                <a16:creationId xmlns:a16="http://schemas.microsoft.com/office/drawing/2014/main" id="{78C61C28-2D9F-FE46-A13F-BF73854ECD27}"/>
              </a:ext>
            </a:extLst>
          </p:cNvPr>
          <p:cNvSpPr txBox="1"/>
          <p:nvPr/>
        </p:nvSpPr>
        <p:spPr>
          <a:xfrm>
            <a:off x="715375" y="1713339"/>
            <a:ext cx="10515599" cy="800219"/>
          </a:xfrm>
          <a:prstGeom prst="rect">
            <a:avLst/>
          </a:prstGeom>
          <a:noFill/>
        </p:spPr>
        <p:txBody>
          <a:bodyPr wrap="square">
            <a:spAutoFit/>
          </a:bodyPr>
          <a:lstStyle/>
          <a:p>
            <a:r>
              <a:rPr lang="en-US" sz="1400" dirty="0"/>
              <a:t>In addition to the live training sessions, we offer additional training modules you can complete on your own time. Click on the link below for instructions on how to access the eModules. </a:t>
            </a:r>
          </a:p>
          <a:p>
            <a:endParaRPr lang="en-US" sz="1800" dirty="0">
              <a:ea typeface="Calibri" panose="020F0502020204030204" pitchFamily="34" charset="0"/>
              <a:cs typeface="Times New Roman" panose="02020603050405020304" pitchFamily="18" charset="0"/>
            </a:endParaRPr>
          </a:p>
        </p:txBody>
      </p:sp>
      <p:sp>
        <p:nvSpPr>
          <p:cNvPr id="20" name="Title 1">
            <a:extLst>
              <a:ext uri="{FF2B5EF4-FFF2-40B4-BE49-F238E27FC236}">
                <a16:creationId xmlns:a16="http://schemas.microsoft.com/office/drawing/2014/main" id="{455E84E6-D328-EB41-8EBD-731015E531B7}"/>
              </a:ext>
            </a:extLst>
          </p:cNvPr>
          <p:cNvSpPr txBox="1">
            <a:spLocks/>
          </p:cNvSpPr>
          <p:nvPr/>
        </p:nvSpPr>
        <p:spPr>
          <a:xfrm>
            <a:off x="804275" y="596512"/>
            <a:ext cx="10515599" cy="8105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dirty="0"/>
              <a:t>Next Engineers </a:t>
            </a:r>
            <a:r>
              <a:rPr lang="en-US" sz="2600" b="1" dirty="0" err="1"/>
              <a:t>eModules</a:t>
            </a:r>
            <a:br>
              <a:rPr lang="en-US" b="1" dirty="0"/>
            </a:br>
            <a:endParaRPr lang="en-US" sz="1000" b="1" dirty="0"/>
          </a:p>
          <a:p>
            <a:r>
              <a:rPr lang="en-US" sz="2000" b="1" dirty="0">
                <a:solidFill>
                  <a:schemeClr val="accent1"/>
                </a:solidFill>
              </a:rPr>
              <a:t>Additional volunteer training opportunities</a:t>
            </a:r>
          </a:p>
          <a:p>
            <a:br>
              <a:rPr lang="en-US" sz="1000" b="1" dirty="0"/>
            </a:br>
            <a:endParaRPr lang="en-US" sz="1400" dirty="0">
              <a:solidFill>
                <a:schemeClr val="tx2"/>
              </a:solidFill>
            </a:endParaRPr>
          </a:p>
        </p:txBody>
      </p:sp>
      <p:pic>
        <p:nvPicPr>
          <p:cNvPr id="22" name="Graphic 21" descr="Line arrow: Horizontal U-turn outline">
            <a:extLst>
              <a:ext uri="{FF2B5EF4-FFF2-40B4-BE49-F238E27FC236}">
                <a16:creationId xmlns:a16="http://schemas.microsoft.com/office/drawing/2014/main" id="{73613BAC-CC08-6649-9A32-BE233D3A42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9696" y="640017"/>
            <a:ext cx="274320" cy="274320"/>
          </a:xfrm>
          <a:prstGeom prst="rect">
            <a:avLst/>
          </a:prstGeom>
        </p:spPr>
      </p:pic>
      <p:sp>
        <p:nvSpPr>
          <p:cNvPr id="11" name="Rounded Rectangle 10">
            <a:hlinkClick r:id="rId10" action="ppaction://hlinksldjump"/>
            <a:extLst>
              <a:ext uri="{FF2B5EF4-FFF2-40B4-BE49-F238E27FC236}">
                <a16:creationId xmlns:a16="http://schemas.microsoft.com/office/drawing/2014/main" id="{E53FA95E-FD09-B947-84F0-6C0639EB422A}"/>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1" name="Rounded Rectangle 20">
            <a:hlinkClick r:id="rId11" action="ppaction://hlinksldjump"/>
            <a:extLst>
              <a:ext uri="{FF2B5EF4-FFF2-40B4-BE49-F238E27FC236}">
                <a16:creationId xmlns:a16="http://schemas.microsoft.com/office/drawing/2014/main" id="{D4D6B579-45C3-8048-A052-7589EA69BEC9}"/>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pic>
        <p:nvPicPr>
          <p:cNvPr id="3" name="Picture 2">
            <a:extLst>
              <a:ext uri="{FF2B5EF4-FFF2-40B4-BE49-F238E27FC236}">
                <a16:creationId xmlns:a16="http://schemas.microsoft.com/office/drawing/2014/main" id="{FECA38CD-96F5-F248-F5EF-EE7CB1BEABC6}"/>
              </a:ext>
            </a:extLst>
          </p:cNvPr>
          <p:cNvPicPr>
            <a:picLocks noChangeAspect="1"/>
          </p:cNvPicPr>
          <p:nvPr/>
        </p:nvPicPr>
        <p:blipFill>
          <a:blip r:embed="rId12"/>
          <a:stretch>
            <a:fillRect/>
          </a:stretch>
        </p:blipFill>
        <p:spPr>
          <a:xfrm>
            <a:off x="1385837" y="4297885"/>
            <a:ext cx="3243712" cy="1785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5636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18</a:t>
            </a:fld>
            <a:endParaRPr lang="en-GB"/>
          </a:p>
        </p:txBody>
      </p:sp>
      <p:pic>
        <p:nvPicPr>
          <p:cNvPr id="6" name="Graphic 5" descr="Circle with left arrow outline">
            <a:hlinkClick r:id="" action="ppaction://hlinkshowjump?jump=nextslide"/>
            <a:extLst>
              <a:ext uri="{FF2B5EF4-FFF2-40B4-BE49-F238E27FC236}">
                <a16:creationId xmlns:a16="http://schemas.microsoft.com/office/drawing/2014/main" id="{3BF0EB64-EC3F-B646-8040-D16F6E156C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0974" y="321608"/>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BEB4CAC4-FAAB-5845-A8A1-8219A0109E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777420" y="321609"/>
            <a:ext cx="365760" cy="365760"/>
          </a:xfrm>
          <a:prstGeom prst="rect">
            <a:avLst/>
          </a:prstGeom>
        </p:spPr>
      </p:pic>
      <p:pic>
        <p:nvPicPr>
          <p:cNvPr id="12" name="Graphic 11" descr="Line arrow: Horizontal U-turn outline">
            <a:extLst>
              <a:ext uri="{FF2B5EF4-FFF2-40B4-BE49-F238E27FC236}">
                <a16:creationId xmlns:a16="http://schemas.microsoft.com/office/drawing/2014/main" id="{2A64D505-ACD6-A448-BA72-6C7DD225B2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3349" y="384092"/>
            <a:ext cx="274320" cy="274320"/>
          </a:xfrm>
          <a:prstGeom prst="rect">
            <a:avLst/>
          </a:prstGeom>
        </p:spPr>
      </p:pic>
      <p:sp>
        <p:nvSpPr>
          <p:cNvPr id="17" name="TextBox 16">
            <a:extLst>
              <a:ext uri="{FF2B5EF4-FFF2-40B4-BE49-F238E27FC236}">
                <a16:creationId xmlns:a16="http://schemas.microsoft.com/office/drawing/2014/main" id="{78C61C28-2D9F-FE46-A13F-BF73854ECD27}"/>
              </a:ext>
            </a:extLst>
          </p:cNvPr>
          <p:cNvSpPr txBox="1"/>
          <p:nvPr/>
        </p:nvSpPr>
        <p:spPr>
          <a:xfrm>
            <a:off x="804273" y="1880090"/>
            <a:ext cx="7102053" cy="1384995"/>
          </a:xfrm>
          <a:prstGeom prst="rect">
            <a:avLst/>
          </a:prstGeom>
          <a:noFill/>
        </p:spPr>
        <p:txBody>
          <a:bodyPr wrap="square">
            <a:spAutoFit/>
          </a:bodyPr>
          <a:lstStyle/>
          <a:p>
            <a:r>
              <a:rPr lang="en-US" sz="1400"/>
              <a:t>Next Engineers wants to make a meaningful impact and data collection is an important metric for assessing our impact, measuring our reach, and for making improvements.  After every event, volunteers are asked to complete a rapid follow-up survey.  It should take less than 2 minutes to complete! Community Partner staff may have paper copies of this form on-site, or you can </a:t>
            </a:r>
            <a:r>
              <a:rPr lang="en-US" sz="1400" b="1"/>
              <a:t>click on the QR code below to access the form.</a:t>
            </a:r>
          </a:p>
          <a:p>
            <a:endParaRPr lang="en-US" sz="1400"/>
          </a:p>
        </p:txBody>
      </p:sp>
      <p:sp>
        <p:nvSpPr>
          <p:cNvPr id="20" name="Title 1">
            <a:extLst>
              <a:ext uri="{FF2B5EF4-FFF2-40B4-BE49-F238E27FC236}">
                <a16:creationId xmlns:a16="http://schemas.microsoft.com/office/drawing/2014/main" id="{455E84E6-D328-EB41-8EBD-731015E531B7}"/>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Provide Feedback</a:t>
            </a:r>
            <a:br>
              <a:rPr lang="en-US" b="1"/>
            </a:br>
            <a:endParaRPr lang="en-US" sz="1000" b="1"/>
          </a:p>
          <a:p>
            <a:r>
              <a:rPr lang="en-US" sz="2000" b="1">
                <a:solidFill>
                  <a:schemeClr val="accent1"/>
                </a:solidFill>
              </a:rPr>
              <a:t>Tell us about your experience!</a:t>
            </a:r>
          </a:p>
          <a:p>
            <a:br>
              <a:rPr lang="en-US" sz="1000" b="1"/>
            </a:br>
            <a:endParaRPr lang="en-US" sz="1400">
              <a:solidFill>
                <a:schemeClr val="tx2"/>
              </a:solidFill>
            </a:endParaRPr>
          </a:p>
        </p:txBody>
      </p:sp>
      <p:pic>
        <p:nvPicPr>
          <p:cNvPr id="22" name="Graphic 21" descr="Line arrow: Horizontal U-turn outline">
            <a:extLst>
              <a:ext uri="{FF2B5EF4-FFF2-40B4-BE49-F238E27FC236}">
                <a16:creationId xmlns:a16="http://schemas.microsoft.com/office/drawing/2014/main" id="{73613BAC-CC08-6649-9A32-BE233D3A42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9696" y="640017"/>
            <a:ext cx="274320" cy="274320"/>
          </a:xfrm>
          <a:prstGeom prst="rect">
            <a:avLst/>
          </a:prstGeom>
        </p:spPr>
      </p:pic>
      <p:pic>
        <p:nvPicPr>
          <p:cNvPr id="1028" name="Picture 4" descr="GE Volunteer QR">
            <a:hlinkClick r:id="rId9"/>
            <a:extLst>
              <a:ext uri="{FF2B5EF4-FFF2-40B4-BE49-F238E27FC236}">
                <a16:creationId xmlns:a16="http://schemas.microsoft.com/office/drawing/2014/main" id="{44615F14-1296-18C1-5DD7-D8AEB40F34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4988" y="3429000"/>
            <a:ext cx="2364508" cy="2364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4C2BF1A-F609-D7F8-A2F6-2C564BD62A5A}"/>
              </a:ext>
            </a:extLst>
          </p:cNvPr>
          <p:cNvPicPr>
            <a:picLocks noChangeAspect="1"/>
          </p:cNvPicPr>
          <p:nvPr/>
        </p:nvPicPr>
        <p:blipFill rotWithShape="1">
          <a:blip r:embed="rId11"/>
          <a:srcRect l="18064" t="16801" r="68825" b="9664"/>
          <a:stretch/>
        </p:blipFill>
        <p:spPr>
          <a:xfrm>
            <a:off x="8274759" y="1218681"/>
            <a:ext cx="3183545" cy="5021787"/>
          </a:xfrm>
          <a:prstGeom prst="rect">
            <a:avLst/>
          </a:prstGeom>
          <a:ln>
            <a:noFill/>
          </a:ln>
          <a:effectLst>
            <a:outerShdw blurRad="190500" algn="tl" rotWithShape="0">
              <a:srgbClr val="000000">
                <a:alpha val="70000"/>
              </a:srgbClr>
            </a:outerShdw>
          </a:effectLst>
        </p:spPr>
      </p:pic>
      <p:sp>
        <p:nvSpPr>
          <p:cNvPr id="11" name="Rounded Rectangle 10">
            <a:hlinkClick r:id="rId12" action="ppaction://hlinksldjump"/>
            <a:extLst>
              <a:ext uri="{FF2B5EF4-FFF2-40B4-BE49-F238E27FC236}">
                <a16:creationId xmlns:a16="http://schemas.microsoft.com/office/drawing/2014/main" id="{E53FA95E-FD09-B947-84F0-6C0639EB422A}"/>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1" name="Rounded Rectangle 20">
            <a:hlinkClick r:id="rId13" action="ppaction://hlinksldjump"/>
            <a:extLst>
              <a:ext uri="{FF2B5EF4-FFF2-40B4-BE49-F238E27FC236}">
                <a16:creationId xmlns:a16="http://schemas.microsoft.com/office/drawing/2014/main" id="{D4D6B579-45C3-8048-A052-7589EA69BEC9}"/>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spTree>
    <p:extLst>
      <p:ext uri="{BB962C8B-B14F-4D97-AF65-F5344CB8AC3E}">
        <p14:creationId xmlns:p14="http://schemas.microsoft.com/office/powerpoint/2010/main" val="2899124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2922883" y="2208450"/>
            <a:ext cx="4434847" cy="3660467"/>
          </a:xfrm>
        </p:spPr>
        <p:txBody>
          <a:bodyPr/>
          <a:lstStyle/>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19</a:t>
            </a:fld>
            <a:endParaRPr lang="en-GB"/>
          </a:p>
        </p:txBody>
      </p:sp>
      <p:pic>
        <p:nvPicPr>
          <p:cNvPr id="11" name="Graphic 10" descr="Circle with left arrow outline">
            <a:hlinkClick r:id="" action="ppaction://hlinkshowjump?jump=nextslide"/>
            <a:extLst>
              <a:ext uri="{FF2B5EF4-FFF2-40B4-BE49-F238E27FC236}">
                <a16:creationId xmlns:a16="http://schemas.microsoft.com/office/drawing/2014/main" id="{54C7859F-18F7-A145-8521-A0DD030B59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12" name="Graphic 11" descr="Circle with left arrow outline">
            <a:hlinkClick r:id="" action="ppaction://hlinkshowjump?jump=previousslide"/>
            <a:extLst>
              <a:ext uri="{FF2B5EF4-FFF2-40B4-BE49-F238E27FC236}">
                <a16:creationId xmlns:a16="http://schemas.microsoft.com/office/drawing/2014/main" id="{091CDA25-C55C-8042-AC64-A745355E18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sp>
        <p:nvSpPr>
          <p:cNvPr id="25" name="Text Placeholder 3">
            <a:extLst>
              <a:ext uri="{FF2B5EF4-FFF2-40B4-BE49-F238E27FC236}">
                <a16:creationId xmlns:a16="http://schemas.microsoft.com/office/drawing/2014/main" id="{04C4ADE1-0008-EE49-8955-82A23A03694E}"/>
              </a:ext>
            </a:extLst>
          </p:cNvPr>
          <p:cNvSpPr txBox="1">
            <a:spLocks/>
          </p:cNvSpPr>
          <p:nvPr/>
        </p:nvSpPr>
        <p:spPr>
          <a:xfrm>
            <a:off x="6275832" y="2516100"/>
            <a:ext cx="5230368" cy="3455492"/>
          </a:xfrm>
          <a:prstGeom prst="rect">
            <a:avLst/>
          </a:prstGeom>
          <a:solidFill>
            <a:schemeClr val="bg1">
              <a:lumMod val="95000"/>
            </a:schemeClr>
          </a:solidFill>
        </p:spPr>
        <p:txBody>
          <a:bodyPr lIns="91440" tIns="45720" rIns="91440" bIns="45720" anchor="t"/>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dirty="0">
                <a:solidFill>
                  <a:schemeClr val="accent1"/>
                </a:solidFill>
                <a:latin typeface="GE Inspira Sans"/>
              </a:rPr>
              <a:t>Be Sure to INCLUDE</a:t>
            </a: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285750" indent="-285750">
              <a:lnSpc>
                <a:spcPct val="107000"/>
              </a:lnSpc>
              <a:spcBef>
                <a:spcPts val="0"/>
              </a:spcBef>
              <a:buClr>
                <a:schemeClr val="accent1"/>
              </a:buClr>
              <a:buSzTx/>
              <a:buFont typeface="Arial" panose="020B0604020202020204" pitchFamily="34" charset="0"/>
              <a:buChar char="•"/>
              <a:defRPr/>
            </a:pPr>
            <a:r>
              <a:rPr lang="en-US" sz="1400" b="1" dirty="0">
                <a:latin typeface="GE Inspira Sans"/>
              </a:rPr>
              <a:t>Event Summary: </a:t>
            </a:r>
            <a:r>
              <a:rPr lang="en-US" sz="1400" dirty="0">
                <a:latin typeface="GE Inspira Sans"/>
              </a:rPr>
              <a:t>Title of the event, location of event, who participated, what happened. </a:t>
            </a:r>
          </a:p>
          <a:p>
            <a:pPr marL="285750" lvl="0" indent="-285750">
              <a:lnSpc>
                <a:spcPct val="107000"/>
              </a:lnSpc>
              <a:spcBef>
                <a:spcPts val="0"/>
              </a:spcBef>
              <a:buClr>
                <a:schemeClr val="accent1"/>
              </a:buClr>
              <a:buSzTx/>
              <a:buFont typeface="Arial" panose="020B0604020202020204" pitchFamily="34" charset="0"/>
              <a:buChar char="•"/>
              <a:defRPr/>
            </a:pPr>
            <a:r>
              <a:rPr lang="en-US" sz="1400" b="1" dirty="0">
                <a:latin typeface="GE Inspira Sans"/>
              </a:rPr>
              <a:t>Photos: </a:t>
            </a:r>
            <a:r>
              <a:rPr lang="en-US" sz="1400" dirty="0">
                <a:latin typeface="GE Inspira Sans"/>
              </a:rPr>
              <a:t>Add a photo of you and other volunteers at the event; tag your colleagues. If students or other individuals are in the photo, be sure you have obtained a signed consent form.</a:t>
            </a:r>
          </a:p>
          <a:p>
            <a:pPr lvl="0">
              <a:lnSpc>
                <a:spcPct val="107000"/>
              </a:lnSpc>
              <a:spcBef>
                <a:spcPts val="0"/>
              </a:spcBef>
              <a:buClr>
                <a:schemeClr val="accent1"/>
              </a:buClr>
              <a:buSzTx/>
              <a:defRPr/>
            </a:pPr>
            <a:endParaRPr lang="en-US" sz="600" b="1" dirty="0"/>
          </a:p>
          <a:p>
            <a:pPr lvl="0">
              <a:lnSpc>
                <a:spcPct val="107000"/>
              </a:lnSpc>
              <a:spcBef>
                <a:spcPts val="0"/>
              </a:spcBef>
              <a:buClr>
                <a:schemeClr val="accent1"/>
              </a:buClr>
              <a:buSzTx/>
              <a:defRPr/>
            </a:pPr>
            <a:r>
              <a:rPr lang="en-US" sz="1400" b="1" dirty="0">
                <a:solidFill>
                  <a:schemeClr val="accent1"/>
                </a:solidFill>
                <a:latin typeface="GE Inspira Sans"/>
              </a:rPr>
              <a:t>REMEMBER</a:t>
            </a:r>
          </a:p>
          <a:p>
            <a:pPr lvl="0">
              <a:lnSpc>
                <a:spcPct val="107000"/>
              </a:lnSpc>
              <a:spcBef>
                <a:spcPts val="0"/>
              </a:spcBef>
              <a:buClr>
                <a:schemeClr val="accent1"/>
              </a:buClr>
              <a:buSzTx/>
              <a:defRPr/>
            </a:pPr>
            <a:endParaRPr lang="en-US" sz="600" b="1" dirty="0">
              <a:solidFill>
                <a:schemeClr val="accent1"/>
              </a:solidFill>
            </a:endParaRPr>
          </a:p>
          <a:p>
            <a:pPr marL="285750" indent="-285750">
              <a:lnSpc>
                <a:spcPct val="107000"/>
              </a:lnSpc>
              <a:spcBef>
                <a:spcPts val="0"/>
              </a:spcBef>
              <a:buClr>
                <a:schemeClr val="accent1"/>
              </a:buClr>
              <a:buSzTx/>
              <a:buFont typeface="Arial" panose="020B0604020202020204" pitchFamily="34" charset="0"/>
              <a:buChar char="•"/>
              <a:defRPr/>
            </a:pPr>
            <a:r>
              <a:rPr lang="en-US" sz="1400" dirty="0">
                <a:latin typeface="GE Inspira Sans"/>
              </a:rPr>
              <a:t>All online media must comply with Company policies. </a:t>
            </a:r>
            <a:endParaRPr lang="en-US" sz="1400" dirty="0"/>
          </a:p>
          <a:p>
            <a:pPr marL="285750" indent="-285750">
              <a:lnSpc>
                <a:spcPct val="107000"/>
              </a:lnSpc>
              <a:spcBef>
                <a:spcPts val="0"/>
              </a:spcBef>
              <a:buClr>
                <a:schemeClr val="accent1"/>
              </a:buClr>
              <a:buSzTx/>
              <a:buFont typeface="Arial" panose="020B0604020202020204" pitchFamily="34" charset="0"/>
              <a:buChar char="•"/>
              <a:defRPr/>
            </a:pPr>
            <a:r>
              <a:rPr lang="en-US" sz="1400" dirty="0">
                <a:latin typeface="GE Inspira Sans"/>
              </a:rPr>
              <a:t>If using photos of students, talk with your program lead; a </a:t>
            </a:r>
            <a:r>
              <a:rPr lang="en-US" sz="1400" b="1" u="sng" cap="all" dirty="0">
                <a:solidFill>
                  <a:srgbClr val="005CB9"/>
                </a:solidFill>
                <a:latin typeface="GE Inspira Sans"/>
                <a:hlinkClick r:id="rId4">
                  <a:extLst>
                    <a:ext uri="{A12FA001-AC4F-418D-AE19-62706E023703}">
                      <ahyp:hlinkClr xmlns:ahyp="http://schemas.microsoft.com/office/drawing/2018/hyperlinkcolor" val="tx"/>
                    </a:ext>
                  </a:extLst>
                </a:hlinkClick>
              </a:rPr>
              <a:t>Consent and Photo Release</a:t>
            </a:r>
            <a:r>
              <a:rPr lang="en-US" sz="1400" b="1" cap="all" dirty="0">
                <a:solidFill>
                  <a:srgbClr val="005CB9"/>
                </a:solidFill>
                <a:latin typeface="GE Inspira Sans"/>
                <a:hlinkClick r:id="" action="ppaction://noaction">
                  <a:extLst>
                    <a:ext uri="{A12FA001-AC4F-418D-AE19-62706E023703}">
                      <ahyp:hlinkClr xmlns:ahyp="http://schemas.microsoft.com/office/drawing/2018/hyperlinkcolor" val="tx"/>
                    </a:ext>
                  </a:extLst>
                </a:hlinkClick>
              </a:rPr>
              <a:t> </a:t>
            </a:r>
            <a:r>
              <a:rPr lang="en-US" sz="1400" dirty="0">
                <a:latin typeface="GE Inspira Sans"/>
              </a:rPr>
              <a:t>form is required to ensure that there is no legal restriction to posting event photos and videos. For minors, PARENTS must sign the release form.</a:t>
            </a:r>
            <a:endParaRPr lang="en-US" sz="1400" dirty="0"/>
          </a:p>
          <a:p>
            <a:pPr marL="285750" indent="-285750">
              <a:buFont typeface="Arial" panose="020B0604020202020204" pitchFamily="34" charset="0"/>
              <a:buChar char="•"/>
            </a:pPr>
            <a:endParaRPr lang="en-US" sz="1400" dirty="0"/>
          </a:p>
        </p:txBody>
      </p:sp>
      <p:sp>
        <p:nvSpPr>
          <p:cNvPr id="33" name="TextBox 32">
            <a:extLst>
              <a:ext uri="{FF2B5EF4-FFF2-40B4-BE49-F238E27FC236}">
                <a16:creationId xmlns:a16="http://schemas.microsoft.com/office/drawing/2014/main" id="{69427611-2E3F-C14A-B4CE-6755D104A0FB}"/>
              </a:ext>
            </a:extLst>
          </p:cNvPr>
          <p:cNvSpPr txBox="1"/>
          <p:nvPr/>
        </p:nvSpPr>
        <p:spPr>
          <a:xfrm>
            <a:off x="715376" y="1458031"/>
            <a:ext cx="10790824" cy="954107"/>
          </a:xfrm>
          <a:prstGeom prst="rect">
            <a:avLst/>
          </a:prstGeom>
          <a:noFill/>
        </p:spPr>
        <p:txBody>
          <a:bodyPr wrap="square" lIns="91440" tIns="45720" rIns="91440" bIns="45720" anchor="t">
            <a:spAutoFit/>
          </a:bodyPr>
          <a:lstStyle/>
          <a:p>
            <a:r>
              <a:rPr lang="en-US" sz="1400" dirty="0"/>
              <a:t>Tell others about your volunteer work with Next Engineers through GE Yammer, </a:t>
            </a:r>
            <a:r>
              <a:rPr lang="en-US" sz="1400" b="1" dirty="0">
                <a:solidFill>
                  <a:srgbClr val="005CB9"/>
                </a:solidFill>
                <a:hlinkClick r:id="rId5">
                  <a:extLst>
                    <a:ext uri="{A12FA001-AC4F-418D-AE19-62706E023703}">
                      <ahyp:hlinkClr xmlns:ahyp="http://schemas.microsoft.com/office/drawing/2018/hyperlinkcolor" val="tx"/>
                    </a:ext>
                  </a:extLst>
                </a:hlinkClick>
              </a:rPr>
              <a:t>GE City Teams channel</a:t>
            </a:r>
            <a:r>
              <a:rPr lang="en-US" sz="1400" b="1" dirty="0">
                <a:solidFill>
                  <a:srgbClr val="005CB9"/>
                </a:solidFill>
              </a:rPr>
              <a:t>, </a:t>
            </a:r>
            <a:r>
              <a:rPr lang="en-US" sz="1400" dirty="0"/>
              <a:t>and other social media, such as Facebook, YouTube, Instagram, etc. On Instagram, make sure to follow and tag </a:t>
            </a:r>
            <a:r>
              <a:rPr lang="en-US" sz="1400" dirty="0">
                <a:solidFill>
                  <a:schemeClr val="accent1"/>
                </a:solidFill>
                <a:hlinkClick r:id="rId6">
                  <a:extLst>
                    <a:ext uri="{A12FA001-AC4F-418D-AE19-62706E023703}">
                      <ahyp:hlinkClr xmlns:ahyp="http://schemas.microsoft.com/office/drawing/2018/hyperlinkcolor" val="tx"/>
                    </a:ext>
                  </a:extLst>
                </a:hlinkClick>
              </a:rPr>
              <a:t>@NextEngineersGlobal</a:t>
            </a:r>
            <a:r>
              <a:rPr lang="en-US" sz="1400" dirty="0"/>
              <a:t>. You can also follow and tag us on LinkedIn: </a:t>
            </a:r>
            <a:r>
              <a:rPr lang="en-US" sz="1400" dirty="0">
                <a:solidFill>
                  <a:srgbClr val="005CB9"/>
                </a:solidFill>
                <a:hlinkClick r:id="rId7">
                  <a:extLst>
                    <a:ext uri="{A12FA001-AC4F-418D-AE19-62706E023703}">
                      <ahyp:hlinkClr xmlns:ahyp="http://schemas.microsoft.com/office/drawing/2018/hyperlinkcolor" val="tx"/>
                    </a:ext>
                  </a:extLst>
                </a:hlinkClick>
              </a:rPr>
              <a:t>https://www.linkedin.com/company/next-engineers</a:t>
            </a:r>
            <a:r>
              <a:rPr lang="en-US" sz="1400" dirty="0"/>
              <a:t>. Consult your business communications team prior to creating social media posts to ensure compliance with GE policies. Want to share your message more broadly? Connect with our </a:t>
            </a:r>
            <a:r>
              <a:rPr lang="en-US" sz="1400" b="1" u="sng" cap="all" dirty="0">
                <a:solidFill>
                  <a:schemeClr val="accent1"/>
                </a:solidFill>
                <a:hlinkClick r:id="rId8">
                  <a:extLst>
                    <a:ext uri="{A12FA001-AC4F-418D-AE19-62706E023703}">
                      <ahyp:hlinkClr xmlns:ahyp="http://schemas.microsoft.com/office/drawing/2018/hyperlinkcolor" val="tx"/>
                    </a:ext>
                  </a:extLst>
                </a:hlinkClick>
              </a:rPr>
              <a:t>Communications Specialist</a:t>
            </a:r>
            <a:r>
              <a:rPr lang="en-US" sz="1400" b="1" u="sng" cap="all" dirty="0">
                <a:solidFill>
                  <a:schemeClr val="accent1"/>
                </a:solidFill>
              </a:rPr>
              <a:t>.</a:t>
            </a:r>
            <a:endParaRPr lang="en-US" sz="1800" dirty="0">
              <a:solidFill>
                <a:schemeClr val="accent1"/>
              </a:solidFill>
              <a:ea typeface="Calibri" panose="020F0502020204030204" pitchFamily="34" charset="0"/>
              <a:cs typeface="Times New Roman" panose="02020603050405020304" pitchFamily="18" charset="0"/>
            </a:endParaRPr>
          </a:p>
        </p:txBody>
      </p:sp>
      <p:sp>
        <p:nvSpPr>
          <p:cNvPr id="36" name="Text Placeholder 3">
            <a:extLst>
              <a:ext uri="{FF2B5EF4-FFF2-40B4-BE49-F238E27FC236}">
                <a16:creationId xmlns:a16="http://schemas.microsoft.com/office/drawing/2014/main" id="{5B60B521-7D22-1E4B-B25F-825C91AA8FA3}"/>
              </a:ext>
            </a:extLst>
          </p:cNvPr>
          <p:cNvSpPr txBox="1">
            <a:spLocks/>
          </p:cNvSpPr>
          <p:nvPr/>
        </p:nvSpPr>
        <p:spPr>
          <a:xfrm>
            <a:off x="804275" y="2539738"/>
            <a:ext cx="5230368" cy="3431854"/>
          </a:xfrm>
          <a:prstGeom prst="rect">
            <a:avLst/>
          </a:prstGeom>
          <a:solidFill>
            <a:schemeClr val="bg1">
              <a:lumMod val="95000"/>
            </a:schemeClr>
          </a:solidFill>
        </p:spPr>
        <p:txBody>
          <a:bodyPr lIns="91440" tIns="45720" rIns="91440" bIns="45720" anchor="t"/>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Here’s HOW</a:t>
            </a:r>
          </a:p>
          <a:p>
            <a:pPr lvl="0">
              <a:lnSpc>
                <a:spcPct val="107000"/>
              </a:lnSpc>
              <a:spcBef>
                <a:spcPts val="0"/>
              </a:spcBef>
              <a:buClr>
                <a:srgbClr val="000000"/>
              </a:buClr>
            </a:pPr>
            <a:endParaRPr lang="en-US" sz="600">
              <a:solidFill>
                <a:sysClr val="windowText" lastClr="000000"/>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Arial,Sans-Serif" panose="020B0604020202020204" pitchFamily="34" charset="0"/>
              <a:buChar char="•"/>
            </a:pPr>
            <a:r>
              <a:rPr lang="en-US" sz="1400">
                <a:latin typeface="GE Inspira Sans"/>
              </a:rPr>
              <a:t>Highlight your Next Engineers experiences, activities, events, and participant successes on your personal social media accounts.</a:t>
            </a:r>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Write an article or blog for LinkedIn. </a:t>
            </a:r>
            <a:endParaRPr lang="en-US"/>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Tweet about the event. </a:t>
            </a:r>
            <a:endParaRPr lang="en-US" sz="1400"/>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Share a photo on Facebook or Instagram.</a:t>
            </a:r>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Include Next Engineers under volunteer experiences on LinkedIn. </a:t>
            </a:r>
            <a:endParaRPr lang="en-US" sz="1400"/>
          </a:p>
          <a:p>
            <a:pPr marL="342900" indent="-342900">
              <a:lnSpc>
                <a:spcPct val="107000"/>
              </a:lnSpc>
              <a:spcBef>
                <a:spcPts val="0"/>
              </a:spcBef>
              <a:buClr>
                <a:schemeClr val="accent1"/>
              </a:buClr>
              <a:buFont typeface="Arial" panose="020B0604020202020204" pitchFamily="34" charset="0"/>
              <a:buChar char="•"/>
            </a:pPr>
            <a:endParaRPr lang="en-US" sz="600">
              <a:solidFill>
                <a:sysClr val="windowText" lastClr="000000"/>
              </a:solidFill>
            </a:endParaRPr>
          </a:p>
          <a:p>
            <a:pPr>
              <a:lnSpc>
                <a:spcPct val="107000"/>
              </a:lnSpc>
              <a:spcBef>
                <a:spcPts val="0"/>
              </a:spcBef>
              <a:buClr>
                <a:srgbClr val="000000"/>
              </a:buClr>
            </a:pPr>
            <a:r>
              <a:rPr lang="en-US" sz="1400" b="1" cap="all">
                <a:solidFill>
                  <a:schemeClr val="accent1"/>
                </a:solidFill>
              </a:rPr>
              <a:t>HASHTAGS</a:t>
            </a:r>
          </a:p>
          <a:p>
            <a:pPr lvl="0">
              <a:lnSpc>
                <a:spcPct val="107000"/>
              </a:lnSpc>
              <a:spcBef>
                <a:spcPts val="0"/>
              </a:spcBef>
              <a:buClr>
                <a:srgbClr val="000000"/>
              </a:buClr>
            </a:pPr>
            <a:endParaRPr lang="en-US" sz="600">
              <a:solidFill>
                <a:sysClr val="windowText" lastClr="000000"/>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#NextEngineers </a:t>
            </a:r>
            <a:endParaRPr lang="en-US" sz="1400"/>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#GEFoundation</a:t>
            </a:r>
            <a:endParaRPr lang="en-US" sz="1400"/>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#GEProud</a:t>
            </a:r>
          </a:p>
          <a:p>
            <a:pPr marL="342900" lvl="0" indent="-342900">
              <a:lnSpc>
                <a:spcPct val="107000"/>
              </a:lnSpc>
              <a:spcBef>
                <a:spcPts val="0"/>
              </a:spcBef>
              <a:buClr>
                <a:srgbClr val="000000"/>
              </a:buClr>
              <a:buSzTx/>
              <a:buFont typeface="Symbol" pitchFamily="2" charset="2"/>
              <a:buChar char=""/>
              <a:defRPr/>
            </a:pPr>
            <a:endParaRPr lang="en-US" sz="1400">
              <a:solidFill>
                <a:sysClr val="windowText" lastClr="000000"/>
              </a:solidFill>
            </a:endParaRPr>
          </a:p>
          <a:p>
            <a:pPr marL="285750" indent="-285750">
              <a:buFont typeface="Arial" panose="020B0604020202020204" pitchFamily="34" charset="0"/>
              <a:buChar char="•"/>
            </a:pPr>
            <a:endParaRPr lang="en-US" sz="1400">
              <a:solidFill>
                <a:sysClr val="windowText" lastClr="000000"/>
              </a:solidFill>
            </a:endParaRPr>
          </a:p>
        </p:txBody>
      </p:sp>
      <p:sp>
        <p:nvSpPr>
          <p:cNvPr id="17" name="Title 1">
            <a:extLst>
              <a:ext uri="{FF2B5EF4-FFF2-40B4-BE49-F238E27FC236}">
                <a16:creationId xmlns:a16="http://schemas.microsoft.com/office/drawing/2014/main" id="{F152D339-F88C-2A43-9FB1-59C8AA7F8AA2}"/>
              </a:ext>
            </a:extLst>
          </p:cNvPr>
          <p:cNvSpPr txBox="1">
            <a:spLocks/>
          </p:cNvSpPr>
          <p:nvPr/>
        </p:nvSpPr>
        <p:spPr>
          <a:xfrm>
            <a:off x="804275" y="585469"/>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dirty="0"/>
              <a:t>Spread the Word</a:t>
            </a:r>
            <a:br>
              <a:rPr lang="en-US" b="1" dirty="0"/>
            </a:br>
            <a:endParaRPr lang="en-US" sz="1000" b="1" dirty="0"/>
          </a:p>
          <a:p>
            <a:r>
              <a:rPr lang="en-US" sz="2000" b="1" dirty="0">
                <a:solidFill>
                  <a:schemeClr val="accent1"/>
                </a:solidFill>
                <a:latin typeface="GE Inspira Sans"/>
              </a:rPr>
              <a:t>Share your success </a:t>
            </a:r>
            <a:endParaRPr lang="en-US" sz="2000" b="1" dirty="0">
              <a:solidFill>
                <a:schemeClr val="accent1"/>
              </a:solidFill>
              <a:highlight>
                <a:srgbClr val="FFFF00"/>
              </a:highlight>
              <a:latin typeface="GE Inspira Sans"/>
            </a:endParaRPr>
          </a:p>
          <a:p>
            <a:br>
              <a:rPr lang="en-US" sz="1000" b="1" dirty="0">
                <a:highlight>
                  <a:srgbClr val="FFFF00"/>
                </a:highlight>
              </a:rPr>
            </a:br>
            <a:endParaRPr lang="en-US" sz="1400" dirty="0">
              <a:solidFill>
                <a:schemeClr val="tx2"/>
              </a:solidFill>
              <a:highlight>
                <a:srgbClr val="FFFF00"/>
              </a:highlight>
            </a:endParaRPr>
          </a:p>
        </p:txBody>
      </p:sp>
      <p:pic>
        <p:nvPicPr>
          <p:cNvPr id="20" name="Graphic 19" descr="Line arrow: Horizontal U-turn outline">
            <a:extLst>
              <a:ext uri="{FF2B5EF4-FFF2-40B4-BE49-F238E27FC236}">
                <a16:creationId xmlns:a16="http://schemas.microsoft.com/office/drawing/2014/main" id="{6EB090FF-DA07-4E45-BB22-F0F286E779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9696" y="640017"/>
            <a:ext cx="274320" cy="274320"/>
          </a:xfrm>
          <a:prstGeom prst="rect">
            <a:avLst/>
          </a:prstGeom>
        </p:spPr>
      </p:pic>
      <p:pic>
        <p:nvPicPr>
          <p:cNvPr id="23" name="Graphic 22" descr="Line arrow: Horizontal U-turn outline">
            <a:extLst>
              <a:ext uri="{FF2B5EF4-FFF2-40B4-BE49-F238E27FC236}">
                <a16:creationId xmlns:a16="http://schemas.microsoft.com/office/drawing/2014/main" id="{2947D7FC-5F8B-AA48-81B0-1DE1E6AF90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3349" y="384092"/>
            <a:ext cx="274320" cy="274320"/>
          </a:xfrm>
          <a:prstGeom prst="rect">
            <a:avLst/>
          </a:prstGeom>
        </p:spPr>
      </p:pic>
      <p:sp>
        <p:nvSpPr>
          <p:cNvPr id="18" name="Rounded Rectangle 17">
            <a:hlinkClick r:id="rId13" action="ppaction://hlinksldjump"/>
            <a:extLst>
              <a:ext uri="{FF2B5EF4-FFF2-40B4-BE49-F238E27FC236}">
                <a16:creationId xmlns:a16="http://schemas.microsoft.com/office/drawing/2014/main" id="{B1604E73-07E1-6C4E-B2DD-5ED604819C5B}"/>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sp>
        <p:nvSpPr>
          <p:cNvPr id="22" name="Rounded Rectangle 21">
            <a:hlinkClick r:id="rId14" action="ppaction://hlinksldjump"/>
            <a:extLst>
              <a:ext uri="{FF2B5EF4-FFF2-40B4-BE49-F238E27FC236}">
                <a16:creationId xmlns:a16="http://schemas.microsoft.com/office/drawing/2014/main" id="{24D76E4D-6D01-EF45-A45B-BE0AEC401146}"/>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216621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EBD241-A407-4647-B089-15D86F5E4ADC}"/>
              </a:ext>
            </a:extLst>
          </p:cNvPr>
          <p:cNvSpPr>
            <a:spLocks noGrp="1"/>
          </p:cNvSpPr>
          <p:nvPr>
            <p:ph type="sldNum" sz="quarter" idx="4"/>
          </p:nvPr>
        </p:nvSpPr>
        <p:spPr/>
        <p:txBody>
          <a:bodyPr/>
          <a:lstStyle/>
          <a:p>
            <a:fld id="{14719505-AD43-774F-936C-A3AE71DD4EEA}" type="slidenum">
              <a:rPr lang="en-GB" smtClean="0"/>
              <a:pPr/>
              <a:t>2</a:t>
            </a:fld>
            <a:endParaRPr lang="en-GB"/>
          </a:p>
        </p:txBody>
      </p:sp>
      <p:sp>
        <p:nvSpPr>
          <p:cNvPr id="10" name="Title 1">
            <a:extLst>
              <a:ext uri="{FF2B5EF4-FFF2-40B4-BE49-F238E27FC236}">
                <a16:creationId xmlns:a16="http://schemas.microsoft.com/office/drawing/2014/main" id="{5359C1C5-F228-1840-9339-366CF9666E01}"/>
              </a:ext>
            </a:extLst>
          </p:cNvPr>
          <p:cNvSpPr txBox="1">
            <a:spLocks/>
          </p:cNvSpPr>
          <p:nvPr/>
        </p:nvSpPr>
        <p:spPr>
          <a:xfrm>
            <a:off x="804275" y="596512"/>
            <a:ext cx="10515599" cy="1037502"/>
          </a:xfrm>
          <a:prstGeom prst="rect">
            <a:avLst/>
          </a:prstGeom>
        </p:spPr>
        <p:txBody>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chemeClr val="accent1"/>
                </a:solidFill>
              </a:rPr>
              <a:t>Welcome to Next Engineers</a:t>
            </a:r>
            <a:br>
              <a:rPr lang="en-US" b="1"/>
            </a:br>
            <a:br>
              <a:rPr lang="en-US" sz="1000" b="1"/>
            </a:br>
            <a:r>
              <a:rPr lang="en-US" sz="2000" b="1"/>
              <a:t> </a:t>
            </a:r>
            <a:endParaRPr lang="en-US" sz="1400"/>
          </a:p>
        </p:txBody>
      </p:sp>
      <p:sp>
        <p:nvSpPr>
          <p:cNvPr id="13" name="Text Placeholder 3">
            <a:extLst>
              <a:ext uri="{FF2B5EF4-FFF2-40B4-BE49-F238E27FC236}">
                <a16:creationId xmlns:a16="http://schemas.microsoft.com/office/drawing/2014/main" id="{2553917B-EFD9-3741-8F35-9A3D538D313C}"/>
              </a:ext>
            </a:extLst>
          </p:cNvPr>
          <p:cNvSpPr txBox="1">
            <a:spLocks/>
          </p:cNvSpPr>
          <p:nvPr/>
        </p:nvSpPr>
        <p:spPr>
          <a:xfrm>
            <a:off x="872126" y="1383302"/>
            <a:ext cx="8199143" cy="3801257"/>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600"/>
              </a:spcBef>
              <a:spcAft>
                <a:spcPts val="0"/>
              </a:spcAft>
              <a:buSzPct val="100000"/>
              <a:buFontTx/>
              <a:buNone/>
              <a:defRPr sz="2000" kern="1200" spc="50" baseline="0">
                <a:solidFill>
                  <a:srgbClr val="002D5D"/>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0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20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1200"/>
              </a:spcBef>
            </a:pPr>
            <a:r>
              <a:rPr lang="en-US" sz="1400" dirty="0"/>
              <a:t>Thank you for stepping forward to volunteer with Next Engineers. Volunteers play a critical role in helping us build the next generation of curious minds. </a:t>
            </a:r>
          </a:p>
          <a:p>
            <a:pPr>
              <a:spcBef>
                <a:spcPts val="1200"/>
              </a:spcBef>
            </a:pPr>
            <a:r>
              <a:rPr lang="en-US" sz="1400" dirty="0"/>
              <a:t>Engineers build worlds. All kinds of worlds. Worlds that haven’t even been thought of yet. Today’s young people are indispensable to building a world that works.</a:t>
            </a:r>
          </a:p>
          <a:p>
            <a:pPr>
              <a:spcBef>
                <a:spcPts val="1200"/>
              </a:spcBef>
            </a:pPr>
            <a:r>
              <a:rPr lang="en-US" sz="1400" dirty="0"/>
              <a:t>That’s why we created Next Engineers. Through three inspiring programs, Next Engineers supports diverse young people ages 13-18 as they explore their paths to engineering studies and careers: Engineering Discovery, Engineering Camp (U.K.: Experience), and Engineering Academy.</a:t>
            </a:r>
          </a:p>
          <a:p>
            <a:pPr>
              <a:spcBef>
                <a:spcPts val="1200"/>
              </a:spcBef>
            </a:pPr>
            <a:r>
              <a:rPr lang="en-US" sz="1400" b="1" dirty="0">
                <a:solidFill>
                  <a:srgbClr val="005CB9"/>
                </a:solidFill>
              </a:rPr>
              <a:t>All GE employees </a:t>
            </a:r>
            <a:r>
              <a:rPr lang="en-US" sz="1400" dirty="0"/>
              <a:t>can get involved. Your experiences and unique career journey can excite an interest in engineering and inspire young people to pursue further education and a career in engineering. Together, we can achieve our goals.</a:t>
            </a:r>
          </a:p>
          <a:p>
            <a:pPr>
              <a:spcBef>
                <a:spcPts val="1200"/>
              </a:spcBef>
            </a:pPr>
            <a:endParaRPr lang="en-US" sz="1400" dirty="0"/>
          </a:p>
        </p:txBody>
      </p:sp>
      <p:sp>
        <p:nvSpPr>
          <p:cNvPr id="14" name="Text Placeholder 3">
            <a:extLst>
              <a:ext uri="{FF2B5EF4-FFF2-40B4-BE49-F238E27FC236}">
                <a16:creationId xmlns:a16="http://schemas.microsoft.com/office/drawing/2014/main" id="{CA37712F-2FDD-1C49-B6DD-4585DACBA37E}"/>
              </a:ext>
            </a:extLst>
          </p:cNvPr>
          <p:cNvSpPr txBox="1">
            <a:spLocks/>
          </p:cNvSpPr>
          <p:nvPr/>
        </p:nvSpPr>
        <p:spPr>
          <a:xfrm>
            <a:off x="872126" y="3890772"/>
            <a:ext cx="6327664" cy="2513120"/>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600"/>
              </a:spcBef>
              <a:spcAft>
                <a:spcPts val="0"/>
              </a:spcAft>
              <a:buSzPct val="100000"/>
              <a:buFontTx/>
              <a:buNone/>
              <a:defRPr sz="2000" kern="1200" spc="50" baseline="0">
                <a:solidFill>
                  <a:srgbClr val="002D5D"/>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0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20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1200"/>
              </a:spcBef>
            </a:pPr>
            <a:endParaRPr lang="en-US" sz="1400" dirty="0">
              <a:solidFill>
                <a:srgbClr val="002060"/>
              </a:solidFill>
            </a:endParaRPr>
          </a:p>
          <a:p>
            <a:pPr>
              <a:spcBef>
                <a:spcPts val="1200"/>
              </a:spcBef>
            </a:pPr>
            <a:r>
              <a:rPr lang="en-US" sz="1400" dirty="0"/>
              <a:t>This Volunteer Activation Kit highlights how GE employees can engage in Next Engineers. It is </a:t>
            </a:r>
            <a:r>
              <a:rPr lang="en-US" sz="1400" i="1" u="sng" dirty="0"/>
              <a:t>THE</a:t>
            </a:r>
            <a:r>
              <a:rPr lang="en-US" sz="1400" dirty="0"/>
              <a:t> source for all that you need to know: how to get started, share your story, engage in engineering activities, and get the most out of your volunteering experience. </a:t>
            </a:r>
          </a:p>
        </p:txBody>
      </p:sp>
      <p:pic>
        <p:nvPicPr>
          <p:cNvPr id="37" name="Graphic 36" descr="Circle with left arrow outline">
            <a:hlinkClick r:id="" action="ppaction://hlinkshowjump?jump=nextslide"/>
            <a:extLst>
              <a:ext uri="{FF2B5EF4-FFF2-40B4-BE49-F238E27FC236}">
                <a16:creationId xmlns:a16="http://schemas.microsoft.com/office/drawing/2014/main" id="{A1BBDB61-C6CE-9E48-9DF6-9D936C3C52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38" name="Graphic 37" descr="Circle with left arrow outline">
            <a:hlinkClick r:id="" action="ppaction://hlinkshowjump?jump=previousslide"/>
            <a:extLst>
              <a:ext uri="{FF2B5EF4-FFF2-40B4-BE49-F238E27FC236}">
                <a16:creationId xmlns:a16="http://schemas.microsoft.com/office/drawing/2014/main" id="{5E0EB427-71BB-6F43-92E5-A9C467CE82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spTree>
    <p:extLst>
      <p:ext uri="{BB962C8B-B14F-4D97-AF65-F5344CB8AC3E}">
        <p14:creationId xmlns:p14="http://schemas.microsoft.com/office/powerpoint/2010/main" val="613936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648269-A53C-804F-BF4F-28DADFE15C10}"/>
              </a:ext>
            </a:extLst>
          </p:cNvPr>
          <p:cNvSpPr>
            <a:spLocks noGrp="1"/>
          </p:cNvSpPr>
          <p:nvPr>
            <p:ph type="body" sz="quarter" idx="13"/>
          </p:nvPr>
        </p:nvSpPr>
        <p:spPr/>
        <p:txBody>
          <a:bodyPr>
            <a:noAutofit/>
          </a:bodyPr>
          <a:lstStyle/>
          <a:p>
            <a:endParaRPr lang="en-US" sz="1400" b="1" u="sng">
              <a:solidFill>
                <a:schemeClr val="accent1"/>
              </a:solidFill>
            </a:endParaRPr>
          </a:p>
          <a:p>
            <a:endParaRPr lang="en-US" sz="1400" b="1" u="sng">
              <a:solidFill>
                <a:schemeClr val="accent1"/>
              </a:solidFill>
            </a:endParaRPr>
          </a:p>
          <a:p>
            <a:endParaRPr lang="en-US" sz="1400" b="1" u="sng">
              <a:solidFill>
                <a:schemeClr val="accent1"/>
              </a:solidFill>
            </a:endParaRPr>
          </a:p>
          <a:p>
            <a:endParaRPr lang="en-US" sz="1400" b="1" u="sng">
              <a:solidFill>
                <a:schemeClr val="accent1"/>
              </a:solidFill>
            </a:endParaRPr>
          </a:p>
          <a:p>
            <a:pPr marL="285750" indent="-285750">
              <a:buFont typeface="Arial" panose="020B0604020202020204" pitchFamily="34" charset="0"/>
              <a:buChar char="•"/>
            </a:pPr>
            <a:endParaRPr lang="en-US" sz="1400"/>
          </a:p>
          <a:p>
            <a:endParaRPr lang="en-US" sz="1400" b="1" u="sng">
              <a:solidFill>
                <a:schemeClr val="accent1"/>
              </a:solidFill>
            </a:endParaRPr>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20</a:t>
            </a:fld>
            <a:endParaRPr lang="en-GB"/>
          </a:p>
        </p:txBody>
      </p:sp>
      <p:graphicFrame>
        <p:nvGraphicFramePr>
          <p:cNvPr id="10" name="Table 9">
            <a:extLst>
              <a:ext uri="{FF2B5EF4-FFF2-40B4-BE49-F238E27FC236}">
                <a16:creationId xmlns:a16="http://schemas.microsoft.com/office/drawing/2014/main" id="{A5BDBEDC-63C5-E942-B7BB-7302092DB3DF}"/>
              </a:ext>
            </a:extLst>
          </p:cNvPr>
          <p:cNvGraphicFramePr>
            <a:graphicFrameLocks noGrp="1"/>
          </p:cNvGraphicFramePr>
          <p:nvPr>
            <p:extLst>
              <p:ext uri="{D42A27DB-BD31-4B8C-83A1-F6EECF244321}">
                <p14:modId xmlns:p14="http://schemas.microsoft.com/office/powerpoint/2010/main" val="3237036058"/>
              </p:ext>
            </p:extLst>
          </p:nvPr>
        </p:nvGraphicFramePr>
        <p:xfrm>
          <a:off x="767326" y="809949"/>
          <a:ext cx="8212725" cy="2772839"/>
        </p:xfrm>
        <a:graphic>
          <a:graphicData uri="http://schemas.openxmlformats.org/drawingml/2006/table">
            <a:tbl>
              <a:tblPr firstRow="1" bandRow="1">
                <a:tableStyleId>{69012ECD-51FC-41F1-AA8D-1B2483CD663E}</a:tableStyleId>
              </a:tblPr>
              <a:tblGrid>
                <a:gridCol w="8212725">
                  <a:extLst>
                    <a:ext uri="{9D8B030D-6E8A-4147-A177-3AD203B41FA5}">
                      <a16:colId xmlns:a16="http://schemas.microsoft.com/office/drawing/2014/main" val="684194306"/>
                    </a:ext>
                  </a:extLst>
                </a:gridCol>
              </a:tblGrid>
              <a:tr h="547799">
                <a:tc>
                  <a:txBody>
                    <a:bodyPr/>
                    <a:lstStyle/>
                    <a:p>
                      <a:r>
                        <a:rPr lang="en-US" sz="1400" b="1" cap="all" baseline="0" dirty="0">
                          <a:solidFill>
                            <a:schemeClr val="tx1"/>
                          </a:solidFill>
                        </a:rPr>
                        <a:t>NEXT ENGINEERS Website</a:t>
                      </a:r>
                      <a:r>
                        <a:rPr lang="en-US" sz="1400" b="1" cap="all" baseline="0" dirty="0">
                          <a:solidFill>
                            <a:schemeClr val="accent1"/>
                          </a:solidFill>
                        </a:rPr>
                        <a:t> (</a:t>
                      </a:r>
                      <a:r>
                        <a:rPr lang="en-US" sz="1400" u="sng" dirty="0">
                          <a:solidFill>
                            <a:schemeClr val="accent1"/>
                          </a:solidFill>
                          <a:hlinkClick r:id="" action="ppaction://noaction">
                            <a:extLst>
                              <a:ext uri="{A12FA001-AC4F-418D-AE19-62706E023703}">
                                <ahyp:hlinkClr xmlns:ahyp="http://schemas.microsoft.com/office/drawing/2018/hyperlinkcolor" val="tx"/>
                              </a:ext>
                            </a:extLst>
                          </a:hlinkClick>
                        </a:rPr>
                        <a:t>NextEngineers.org</a:t>
                      </a:r>
                      <a:r>
                        <a:rPr lang="en-US" sz="1400" u="sng" dirty="0">
                          <a:solidFill>
                            <a:schemeClr val="accent1"/>
                          </a:solidFill>
                        </a:rPr>
                        <a:t>)</a:t>
                      </a:r>
                      <a:r>
                        <a:rPr lang="en-US" sz="1400" u="none" dirty="0">
                          <a:solidFill>
                            <a:schemeClr val="accent1"/>
                          </a:solidFill>
                        </a:rPr>
                        <a:t> </a:t>
                      </a:r>
                      <a:r>
                        <a:rPr lang="en-US" sz="1400" b="0" dirty="0">
                          <a:solidFill>
                            <a:schemeClr val="tx1"/>
                          </a:solidFill>
                        </a:rPr>
                        <a:t>provides valuable information and resources for volunteers. Volunteers must create an account to access all resources.</a:t>
                      </a:r>
                    </a:p>
                  </a:txBody>
                  <a:tcPr>
                    <a:lnL>
                      <a:noFill/>
                    </a:lnL>
                    <a:lnR w="1270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069523931"/>
                  </a:ext>
                </a:extLst>
              </a:tr>
              <a:tr h="652254">
                <a:tc>
                  <a:txBody>
                    <a:bodyPr/>
                    <a:lstStyle/>
                    <a:p>
                      <a:r>
                        <a:rPr lang="en-US" sz="1400" b="1" u="none" dirty="0">
                          <a:solidFill>
                            <a:schemeClr val="tx1"/>
                          </a:solidFill>
                        </a:rPr>
                        <a:t>STUDENT ACTIVITES</a:t>
                      </a:r>
                      <a:r>
                        <a:rPr lang="en-US" sz="1400" b="1" u="none" cap="none" baseline="0" dirty="0">
                          <a:solidFill>
                            <a:schemeClr val="tx1"/>
                          </a:solidFill>
                        </a:rPr>
                        <a:t>. </a:t>
                      </a:r>
                      <a:r>
                        <a:rPr lang="en-US" sz="1400" dirty="0">
                          <a:solidFill>
                            <a:schemeClr val="tx1"/>
                          </a:solidFill>
                        </a:rPr>
                        <a:t>More than 50 interactive and fun, hands-on activities to use with Next Engineers students. </a:t>
                      </a:r>
                      <a:r>
                        <a:rPr lang="en-US" sz="1400" b="0" dirty="0">
                          <a:solidFill>
                            <a:schemeClr val="tx1"/>
                          </a:solidFill>
                        </a:rPr>
                        <a:t>Each activity includes a step-by-step guide with a list of the materials and estimated cost, facilitator checklist, and questions for how to engage youth with the topic discussed. Available activities include:</a:t>
                      </a:r>
                    </a:p>
                    <a:p>
                      <a:pPr marL="285750" indent="-285750">
                        <a:buFont typeface="Arial" panose="020B0604020202020204" pitchFamily="34" charset="0"/>
                        <a:buChar char="•"/>
                      </a:pPr>
                      <a:r>
                        <a:rPr lang="en-US" sz="1400" b="1" u="sng" cap="none" baseline="0" dirty="0">
                          <a:solidFill>
                            <a:schemeClr val="accent1"/>
                          </a:solidFill>
                          <a:hlinkClick r:id="rId2">
                            <a:extLst>
                              <a:ext uri="{A12FA001-AC4F-418D-AE19-62706E023703}">
                                <ahyp:hlinkClr xmlns:ahyp="http://schemas.microsoft.com/office/drawing/2018/hyperlinkcolor" val="tx"/>
                              </a:ext>
                            </a:extLst>
                          </a:hlinkClick>
                        </a:rPr>
                        <a:t>Engineering Discovery Demonstrations</a:t>
                      </a:r>
                      <a:endParaRPr lang="en-US" sz="1400" b="1" u="sng" cap="none" baseline="0" dirty="0">
                        <a:solidFill>
                          <a:schemeClr val="accent1"/>
                        </a:solidFill>
                      </a:endParaRPr>
                    </a:p>
                    <a:p>
                      <a:pPr marL="285750" indent="-285750">
                        <a:buFont typeface="Arial" panose="020B0604020202020204" pitchFamily="34" charset="0"/>
                        <a:buChar char="•"/>
                      </a:pPr>
                      <a:r>
                        <a:rPr lang="en-US" sz="1400" b="1" u="sng" cap="none" baseline="0" dirty="0">
                          <a:solidFill>
                            <a:schemeClr val="accent1"/>
                          </a:solidFill>
                          <a:hlinkClick r:id="rId3">
                            <a:extLst>
                              <a:ext uri="{A12FA001-AC4F-418D-AE19-62706E023703}">
                                <ahyp:hlinkClr xmlns:ahyp="http://schemas.microsoft.com/office/drawing/2018/hyperlinkcolor" val="tx"/>
                              </a:ext>
                            </a:extLst>
                          </a:hlinkClick>
                        </a:rPr>
                        <a:t>Engineering Discovery Hands-On Activities</a:t>
                      </a:r>
                      <a:endParaRPr lang="en-US" sz="1400" b="1" u="sng" cap="none" baseline="0"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u="sng" cap="none" baseline="0" dirty="0">
                          <a:solidFill>
                            <a:schemeClr val="accent1"/>
                          </a:solidFill>
                          <a:hlinkClick r:id="rId3">
                            <a:extLst>
                              <a:ext uri="{A12FA001-AC4F-418D-AE19-62706E023703}">
                                <ahyp:hlinkClr xmlns:ahyp="http://schemas.microsoft.com/office/drawing/2018/hyperlinkcolor" val="tx"/>
                              </a:ext>
                            </a:extLst>
                          </a:hlinkClick>
                        </a:rPr>
                        <a:t>Engineering Camp / Experience Activities</a:t>
                      </a:r>
                      <a:endParaRPr lang="en-US" sz="1400" b="1" u="sng" cap="none" baseline="0"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u="sng" cap="none" baseline="0" dirty="0">
                          <a:solidFill>
                            <a:schemeClr val="accent1"/>
                          </a:solidFill>
                          <a:hlinkClick r:id="rId4">
                            <a:extLst>
                              <a:ext uri="{A12FA001-AC4F-418D-AE19-62706E023703}">
                                <ahyp:hlinkClr xmlns:ahyp="http://schemas.microsoft.com/office/drawing/2018/hyperlinkcolor" val="tx"/>
                              </a:ext>
                            </a:extLst>
                          </a:hlinkClick>
                        </a:rPr>
                        <a:t>Engineering Academy Engineering Design Challenges</a:t>
                      </a:r>
                      <a:endParaRPr lang="en-US" sz="1400" b="1" u="sng" cap="none" baseline="0"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u="sng" cap="none" baseline="0" dirty="0">
                          <a:solidFill>
                            <a:schemeClr val="accent1"/>
                          </a:solidFill>
                          <a:hlinkClick r:id="rId5">
                            <a:extLst>
                              <a:ext uri="{A12FA001-AC4F-418D-AE19-62706E023703}">
                                <ahyp:hlinkClr xmlns:ahyp="http://schemas.microsoft.com/office/drawing/2018/hyperlinkcolor" val="tx"/>
                              </a:ext>
                            </a:extLst>
                          </a:hlinkClick>
                        </a:rPr>
                        <a:t>Engineering Academy College &amp; Career Readiness Activities </a:t>
                      </a:r>
                      <a:endParaRPr lang="en-US" sz="1400" b="1" u="sng" cap="small" baseline="0" dirty="0">
                        <a:solidFill>
                          <a:schemeClr val="accent1"/>
                        </a:solidFill>
                      </a:endParaRPr>
                    </a:p>
                    <a:p>
                      <a:endParaRPr lang="en-US" sz="1400" b="1" u="sng" cap="small" baseline="0" dirty="0">
                        <a:solidFill>
                          <a:schemeClr val="accent1"/>
                        </a:solidFill>
                      </a:endParaRPr>
                    </a:p>
                  </a:txBody>
                  <a:tcPr>
                    <a:lnL>
                      <a:noFill/>
                    </a:lnL>
                    <a:lnR w="12700" cap="flat" cmpd="sng" algn="ctr">
                      <a:no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732777"/>
                  </a:ext>
                </a:extLst>
              </a:tr>
            </a:tbl>
          </a:graphicData>
        </a:graphic>
      </p:graphicFrame>
      <p:pic>
        <p:nvPicPr>
          <p:cNvPr id="20" name="Graphic 19" descr="Circle with left arrow outline">
            <a:hlinkClick r:id="" action="ppaction://hlinkshowjump?jump=nextslide"/>
            <a:extLst>
              <a:ext uri="{FF2B5EF4-FFF2-40B4-BE49-F238E27FC236}">
                <a16:creationId xmlns:a16="http://schemas.microsoft.com/office/drawing/2014/main" id="{43C63B57-8FE7-3C41-A6EF-FB29134519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0974" y="321608"/>
            <a:ext cx="365760" cy="365760"/>
          </a:xfrm>
          <a:prstGeom prst="rect">
            <a:avLst/>
          </a:prstGeom>
        </p:spPr>
      </p:pic>
      <p:pic>
        <p:nvPicPr>
          <p:cNvPr id="21" name="Graphic 20" descr="Circle with left arrow outline">
            <a:hlinkClick r:id="" action="ppaction://hlinkshowjump?jump=previousslide"/>
            <a:extLst>
              <a:ext uri="{FF2B5EF4-FFF2-40B4-BE49-F238E27FC236}">
                <a16:creationId xmlns:a16="http://schemas.microsoft.com/office/drawing/2014/main" id="{026A39EE-240C-114A-9DFD-88A2F25704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777420" y="321609"/>
            <a:ext cx="365760" cy="365760"/>
          </a:xfrm>
          <a:prstGeom prst="rect">
            <a:avLst/>
          </a:prstGeom>
        </p:spPr>
      </p:pic>
      <p:sp>
        <p:nvSpPr>
          <p:cNvPr id="16" name="Title 1">
            <a:extLst>
              <a:ext uri="{FF2B5EF4-FFF2-40B4-BE49-F238E27FC236}">
                <a16:creationId xmlns:a16="http://schemas.microsoft.com/office/drawing/2014/main" id="{3CEB9B80-AAAB-DD40-9223-40873EB58CDC}"/>
              </a:ext>
            </a:extLst>
          </p:cNvPr>
          <p:cNvSpPr txBox="1">
            <a:spLocks/>
          </p:cNvSpPr>
          <p:nvPr/>
        </p:nvSpPr>
        <p:spPr>
          <a:xfrm>
            <a:off x="804275" y="347133"/>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dirty="0"/>
              <a:t>Volunteer Resources</a:t>
            </a:r>
            <a:br>
              <a:rPr lang="en-US" b="1" dirty="0"/>
            </a:br>
            <a:endParaRPr lang="en-US" sz="1000" b="1" dirty="0"/>
          </a:p>
          <a:p>
            <a:endParaRPr lang="en-US" sz="1400" dirty="0">
              <a:solidFill>
                <a:schemeClr val="tx2"/>
              </a:solidFill>
            </a:endParaRPr>
          </a:p>
        </p:txBody>
      </p:sp>
      <p:graphicFrame>
        <p:nvGraphicFramePr>
          <p:cNvPr id="25" name="Table 24">
            <a:extLst>
              <a:ext uri="{FF2B5EF4-FFF2-40B4-BE49-F238E27FC236}">
                <a16:creationId xmlns:a16="http://schemas.microsoft.com/office/drawing/2014/main" id="{E0165C6D-78D9-2945-9702-6DACD129D3D1}"/>
              </a:ext>
            </a:extLst>
          </p:cNvPr>
          <p:cNvGraphicFramePr>
            <a:graphicFrameLocks noGrp="1"/>
          </p:cNvGraphicFramePr>
          <p:nvPr>
            <p:extLst>
              <p:ext uri="{D42A27DB-BD31-4B8C-83A1-F6EECF244321}">
                <p14:modId xmlns:p14="http://schemas.microsoft.com/office/powerpoint/2010/main" val="2695744320"/>
              </p:ext>
            </p:extLst>
          </p:nvPr>
        </p:nvGraphicFramePr>
        <p:xfrm>
          <a:off x="767326" y="4040363"/>
          <a:ext cx="6991219" cy="2011680"/>
        </p:xfrm>
        <a:graphic>
          <a:graphicData uri="http://schemas.openxmlformats.org/drawingml/2006/table">
            <a:tbl>
              <a:tblPr firstRow="1" bandRow="1">
                <a:tableStyleId>{69012ECD-51FC-41F1-AA8D-1B2483CD663E}</a:tableStyleId>
              </a:tblPr>
              <a:tblGrid>
                <a:gridCol w="6991219">
                  <a:extLst>
                    <a:ext uri="{9D8B030D-6E8A-4147-A177-3AD203B41FA5}">
                      <a16:colId xmlns:a16="http://schemas.microsoft.com/office/drawing/2014/main" val="684194306"/>
                    </a:ext>
                  </a:extLst>
                </a:gridCol>
              </a:tblGrid>
              <a:tr h="300178">
                <a:tc>
                  <a:txBody>
                    <a:bodyPr/>
                    <a:lstStyle/>
                    <a:p>
                      <a:pPr>
                        <a:spcBef>
                          <a:spcPts val="1300"/>
                        </a:spcBef>
                      </a:pPr>
                      <a:r>
                        <a:rPr lang="en-US" sz="1400" b="1" dirty="0">
                          <a:solidFill>
                            <a:schemeClr val="tx1"/>
                          </a:solidFill>
                        </a:rPr>
                        <a:t>VOLUNTEER TIPS </a:t>
                      </a:r>
                      <a:r>
                        <a:rPr lang="en-US" sz="1400" b="0" dirty="0">
                          <a:solidFill>
                            <a:schemeClr val="tx1"/>
                          </a:solidFill>
                        </a:rPr>
                        <a:t>provide practical advice for first-time volunteers, as well as those who would like a refresher. Based on research and written by experts, these resources help volunteers prepare to engage and communicate effectively with young people</a:t>
                      </a:r>
                      <a:r>
                        <a:rPr lang="en-US" sz="1400" b="0" strike="noStrike" dirty="0">
                          <a:solidFill>
                            <a:schemeClr val="tx1"/>
                          </a:solidFill>
                        </a:rPr>
                        <a:t>. </a:t>
                      </a:r>
                      <a:r>
                        <a:rPr lang="en-US" sz="1400" b="0" dirty="0">
                          <a:solidFill>
                            <a:schemeClr val="tx1"/>
                          </a:solidFill>
                        </a:rPr>
                        <a:t>Volunteer Tips include: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cap="none" baseline="0" dirty="0">
                          <a:solidFill>
                            <a:schemeClr val="accent1"/>
                          </a:solidFill>
                          <a:hlinkClick r:id="rId8">
                            <a:extLst>
                              <a:ext uri="{A12FA001-AC4F-418D-AE19-62706E023703}">
                                <ahyp:hlinkClr xmlns:ahyp="http://schemas.microsoft.com/office/drawing/2018/hyperlinkcolor" val="tx"/>
                              </a:ext>
                            </a:extLst>
                          </a:hlinkClick>
                        </a:rPr>
                        <a:t>The Engineering Design Process</a:t>
                      </a:r>
                      <a:endParaRPr lang="en-US" sz="1400" b="1" cap="none" baseline="0" dirty="0">
                        <a:solidFill>
                          <a:schemeClr val="accent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cap="none" baseline="0" dirty="0">
                          <a:solidFill>
                            <a:schemeClr val="accent1"/>
                          </a:solidFill>
                          <a:hlinkClick r:id="rId9">
                            <a:extLst>
                              <a:ext uri="{A12FA001-AC4F-418D-AE19-62706E023703}">
                                <ahyp:hlinkClr xmlns:ahyp="http://schemas.microsoft.com/office/drawing/2018/hyperlinkcolor" val="tx"/>
                              </a:ext>
                            </a:extLst>
                          </a:hlinkClick>
                        </a:rPr>
                        <a:t>Frequently Asked Student Questions</a:t>
                      </a:r>
                      <a:endParaRPr lang="en-US" sz="1400" b="1" cap="none" baseline="0" dirty="0">
                        <a:solidFill>
                          <a:schemeClr val="accent1"/>
                        </a:solidFill>
                      </a:endParaRPr>
                    </a:p>
                    <a:p>
                      <a:pPr marL="342900" indent="-342900">
                        <a:spcBef>
                          <a:spcPts val="0"/>
                        </a:spcBef>
                        <a:buFont typeface="Arial" panose="020B0604020202020204" pitchFamily="34" charset="0"/>
                        <a:buChar char="•"/>
                      </a:pPr>
                      <a:r>
                        <a:rPr lang="en-US" sz="1400" b="1" cap="none" baseline="0" dirty="0">
                          <a:solidFill>
                            <a:schemeClr val="accent1"/>
                          </a:solidFill>
                          <a:hlinkClick r:id="rId10">
                            <a:extLst>
                              <a:ext uri="{A12FA001-AC4F-418D-AE19-62706E023703}">
                                <ahyp:hlinkClr xmlns:ahyp="http://schemas.microsoft.com/office/drawing/2018/hyperlinkcolor" val="tx"/>
                              </a:ext>
                            </a:extLst>
                          </a:hlinkClick>
                        </a:rPr>
                        <a:t>Ten Guidelines for Building New Engineers</a:t>
                      </a:r>
                      <a:endParaRPr lang="en-US" sz="1400" b="1" cap="none" baseline="0" dirty="0">
                        <a:solidFill>
                          <a:schemeClr val="accent1"/>
                        </a:solidFill>
                      </a:endParaRPr>
                    </a:p>
                    <a:p>
                      <a:pPr marL="342900" indent="-342900">
                        <a:spcBef>
                          <a:spcPts val="0"/>
                        </a:spcBef>
                        <a:buFont typeface="Arial" panose="020B0604020202020204" pitchFamily="34" charset="0"/>
                        <a:buChar char="•"/>
                      </a:pPr>
                      <a:r>
                        <a:rPr lang="en-US" sz="1400" b="1" cap="none" baseline="0" dirty="0">
                          <a:solidFill>
                            <a:schemeClr val="accent1"/>
                          </a:solidFill>
                          <a:hlinkClick r:id="rId11">
                            <a:extLst>
                              <a:ext uri="{A12FA001-AC4F-418D-AE19-62706E023703}">
                                <ahyp:hlinkClr xmlns:ahyp="http://schemas.microsoft.com/office/drawing/2018/hyperlinkcolor" val="tx"/>
                              </a:ext>
                            </a:extLst>
                          </a:hlinkClick>
                        </a:rPr>
                        <a:t>What is engineering?</a:t>
                      </a:r>
                      <a:endParaRPr lang="en-US" sz="1400" b="1" cap="none" baseline="0" dirty="0">
                        <a:solidFill>
                          <a:schemeClr val="accent1"/>
                        </a:solidFill>
                      </a:endParaRPr>
                    </a:p>
                    <a:p>
                      <a:pPr marL="342900" indent="-342900">
                        <a:spcBef>
                          <a:spcPts val="0"/>
                        </a:spcBef>
                        <a:buFont typeface="Arial" panose="020B0604020202020204" pitchFamily="34" charset="0"/>
                        <a:buChar char="•"/>
                      </a:pPr>
                      <a:r>
                        <a:rPr lang="en-US" sz="1400" b="1" cap="none" baseline="0" dirty="0">
                          <a:solidFill>
                            <a:schemeClr val="accent1"/>
                          </a:solidFill>
                          <a:hlinkClick r:id="rId12">
                            <a:extLst>
                              <a:ext uri="{A12FA001-AC4F-418D-AE19-62706E023703}">
                                <ahyp:hlinkClr xmlns:ahyp="http://schemas.microsoft.com/office/drawing/2018/hyperlinkcolor" val="tx"/>
                              </a:ext>
                            </a:extLst>
                          </a:hlinkClick>
                        </a:rPr>
                        <a:t>Working With Youth: Facilitation Tips</a:t>
                      </a:r>
                      <a:r>
                        <a:rPr lang="en-US" sz="1400" b="1" cap="none" dirty="0">
                          <a:solidFill>
                            <a:schemeClr val="accent1"/>
                          </a:solidFill>
                          <a:hlinkClick r:id="rId12">
                            <a:extLst>
                              <a:ext uri="{A12FA001-AC4F-418D-AE19-62706E023703}">
                                <ahyp:hlinkClr xmlns:ahyp="http://schemas.microsoft.com/office/drawing/2018/hyperlinkcolor" val="tx"/>
                              </a:ext>
                            </a:extLst>
                          </a:hlinkClick>
                        </a:rPr>
                        <a:t> </a:t>
                      </a:r>
                      <a:endParaRPr lang="en-US" sz="1400" b="1" cap="none" dirty="0">
                        <a:solidFill>
                          <a:schemeClr val="accent1"/>
                        </a:solidFill>
                      </a:endParaRPr>
                    </a:p>
                  </a:txBody>
                  <a:tcPr>
                    <a:lnL>
                      <a:noFill/>
                    </a:lnL>
                    <a:lnR w="1270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464746071"/>
                  </a:ext>
                </a:extLst>
              </a:tr>
            </a:tbl>
          </a:graphicData>
        </a:graphic>
      </p:graphicFrame>
      <p:pic>
        <p:nvPicPr>
          <p:cNvPr id="27" name="Graphic 26" descr="Line arrow: Horizontal U-turn outline">
            <a:extLst>
              <a:ext uri="{FF2B5EF4-FFF2-40B4-BE49-F238E27FC236}">
                <a16:creationId xmlns:a16="http://schemas.microsoft.com/office/drawing/2014/main" id="{C29503BB-76A2-9F42-8264-0C0ECF728E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23349" y="384092"/>
            <a:ext cx="274320" cy="274320"/>
          </a:xfrm>
          <a:prstGeom prst="rect">
            <a:avLst/>
          </a:prstGeom>
        </p:spPr>
      </p:pic>
      <p:pic>
        <p:nvPicPr>
          <p:cNvPr id="29" name="Graphic 28" descr="Line arrow: Horizontal U-turn outline">
            <a:extLst>
              <a:ext uri="{FF2B5EF4-FFF2-40B4-BE49-F238E27FC236}">
                <a16:creationId xmlns:a16="http://schemas.microsoft.com/office/drawing/2014/main" id="{B0F7980A-48A3-7642-9694-4BAC52482D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49696" y="640017"/>
            <a:ext cx="274320" cy="274320"/>
          </a:xfrm>
          <a:prstGeom prst="rect">
            <a:avLst/>
          </a:prstGeom>
        </p:spPr>
      </p:pic>
      <p:sp>
        <p:nvSpPr>
          <p:cNvPr id="26" name="Rounded Rectangle 25">
            <a:hlinkClick r:id="rId17" action="ppaction://hlinksldjump"/>
            <a:extLst>
              <a:ext uri="{FF2B5EF4-FFF2-40B4-BE49-F238E27FC236}">
                <a16:creationId xmlns:a16="http://schemas.microsoft.com/office/drawing/2014/main" id="{BFEA2AD5-6396-D64C-A0F9-6A46188F0372}"/>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8" name="Rounded Rectangle 27">
            <a:hlinkClick r:id="rId18" action="ppaction://hlinksldjump"/>
            <a:extLst>
              <a:ext uri="{FF2B5EF4-FFF2-40B4-BE49-F238E27FC236}">
                <a16:creationId xmlns:a16="http://schemas.microsoft.com/office/drawing/2014/main" id="{817667D2-A3EC-BF43-A0E6-C3EA9676826C}"/>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graphicFrame>
        <p:nvGraphicFramePr>
          <p:cNvPr id="2" name="Table 1">
            <a:extLst>
              <a:ext uri="{FF2B5EF4-FFF2-40B4-BE49-F238E27FC236}">
                <a16:creationId xmlns:a16="http://schemas.microsoft.com/office/drawing/2014/main" id="{27E3139F-A96E-49AF-E515-9380AB4A4E4D}"/>
              </a:ext>
            </a:extLst>
          </p:cNvPr>
          <p:cNvGraphicFramePr>
            <a:graphicFrameLocks noGrp="1"/>
          </p:cNvGraphicFramePr>
          <p:nvPr>
            <p:extLst>
              <p:ext uri="{D42A27DB-BD31-4B8C-83A1-F6EECF244321}">
                <p14:modId xmlns:p14="http://schemas.microsoft.com/office/powerpoint/2010/main" val="2645679491"/>
              </p:ext>
            </p:extLst>
          </p:nvPr>
        </p:nvGraphicFramePr>
        <p:xfrm>
          <a:off x="767326" y="3449238"/>
          <a:ext cx="8469038" cy="518160"/>
        </p:xfrm>
        <a:graphic>
          <a:graphicData uri="http://schemas.openxmlformats.org/drawingml/2006/table">
            <a:tbl>
              <a:tblPr firstRow="1" bandRow="1">
                <a:tableStyleId>{69012ECD-51FC-41F1-AA8D-1B2483CD663E}</a:tableStyleId>
              </a:tblPr>
              <a:tblGrid>
                <a:gridCol w="8469038">
                  <a:extLst>
                    <a:ext uri="{9D8B030D-6E8A-4147-A177-3AD203B41FA5}">
                      <a16:colId xmlns:a16="http://schemas.microsoft.com/office/drawing/2014/main" val="684194306"/>
                    </a:ext>
                  </a:extLst>
                </a:gridCol>
              </a:tblGrid>
              <a:tr h="300178">
                <a:tc>
                  <a:txBody>
                    <a:bodyPr/>
                    <a:lstStyle/>
                    <a:p>
                      <a:pPr>
                        <a:spcBef>
                          <a:spcPts val="1300"/>
                        </a:spcBef>
                      </a:pPr>
                      <a:r>
                        <a:rPr lang="en-US" sz="1400" b="1" dirty="0">
                          <a:solidFill>
                            <a:srgbClr val="005CB9"/>
                          </a:solidFill>
                          <a:hlinkClick r:id="rId19" action="ppaction://hlinksldjump">
                            <a:extLst>
                              <a:ext uri="{A12FA001-AC4F-418D-AE19-62706E023703}">
                                <ahyp:hlinkClr xmlns:ahyp="http://schemas.microsoft.com/office/drawing/2018/hyperlinkcolor" val="tx"/>
                              </a:ext>
                            </a:extLst>
                          </a:hlinkClick>
                        </a:rPr>
                        <a:t>VOLUNTEER </a:t>
                      </a:r>
                      <a:r>
                        <a:rPr lang="en-US" sz="1400" b="1" dirty="0" err="1">
                          <a:solidFill>
                            <a:srgbClr val="005CB9"/>
                          </a:solidFill>
                          <a:hlinkClick r:id="rId19" action="ppaction://hlinksldjump">
                            <a:extLst>
                              <a:ext uri="{A12FA001-AC4F-418D-AE19-62706E023703}">
                                <ahyp:hlinkClr xmlns:ahyp="http://schemas.microsoft.com/office/drawing/2018/hyperlinkcolor" val="tx"/>
                              </a:ext>
                            </a:extLst>
                          </a:hlinkClick>
                        </a:rPr>
                        <a:t>eMODULES</a:t>
                      </a:r>
                      <a:r>
                        <a:rPr lang="en-US" sz="1400" b="1" dirty="0">
                          <a:solidFill>
                            <a:srgbClr val="005CB9"/>
                          </a:solidFill>
                          <a:hlinkClick r:id="rId19" action="ppaction://hlinksldjump">
                            <a:extLst>
                              <a:ext uri="{A12FA001-AC4F-418D-AE19-62706E023703}">
                                <ahyp:hlinkClr xmlns:ahyp="http://schemas.microsoft.com/office/drawing/2018/hyperlinkcolor" val="tx"/>
                              </a:ext>
                            </a:extLst>
                          </a:hlinkClick>
                        </a:rPr>
                        <a:t> </a:t>
                      </a:r>
                      <a:r>
                        <a:rPr lang="en-US" sz="1400" b="0" dirty="0">
                          <a:solidFill>
                            <a:schemeClr val="tx1"/>
                          </a:solidFill>
                        </a:rPr>
                        <a:t>can be taken on your own time to </a:t>
                      </a:r>
                      <a:r>
                        <a:rPr lang="en-US" sz="1400" b="0" dirty="0">
                          <a:solidFill>
                            <a:schemeClr val="tx1"/>
                          </a:solidFill>
                          <a:ea typeface="Calibri" panose="020F0502020204030204" pitchFamily="34" charset="0"/>
                          <a:cs typeface="Times New Roman" panose="02020603050405020304" pitchFamily="18" charset="0"/>
                        </a:rPr>
                        <a:t>review tips, best practices, and strategies for engaging with young people.</a:t>
                      </a:r>
                      <a:r>
                        <a:rPr lang="en-US" sz="1400" b="0" dirty="0">
                          <a:solidFill>
                            <a:schemeClr val="bg1"/>
                          </a:solidFill>
                          <a:ea typeface="Calibri" panose="020F0502020204030204" pitchFamily="34" charset="0"/>
                          <a:cs typeface="Times New Roman" panose="02020603050405020304" pitchFamily="18" charset="0"/>
                        </a:rPr>
                        <a:t>.</a:t>
                      </a:r>
                      <a:endParaRPr lang="en-US" sz="1400" b="1" cap="none" dirty="0">
                        <a:solidFill>
                          <a:schemeClr val="accent1"/>
                        </a:solidFill>
                      </a:endParaRPr>
                    </a:p>
                  </a:txBody>
                  <a:tcPr>
                    <a:lnL>
                      <a:noFill/>
                    </a:lnL>
                    <a:lnR w="1270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464746071"/>
                  </a:ext>
                </a:extLst>
              </a:tr>
            </a:tbl>
          </a:graphicData>
        </a:graphic>
      </p:graphicFrame>
    </p:spTree>
    <p:extLst>
      <p:ext uri="{BB962C8B-B14F-4D97-AF65-F5344CB8AC3E}">
        <p14:creationId xmlns:p14="http://schemas.microsoft.com/office/powerpoint/2010/main" val="842919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21</a:t>
            </a:fld>
            <a:endParaRPr lang="en-GB"/>
          </a:p>
        </p:txBody>
      </p:sp>
      <p:sp>
        <p:nvSpPr>
          <p:cNvPr id="9" name="Title 1">
            <a:extLst>
              <a:ext uri="{FF2B5EF4-FFF2-40B4-BE49-F238E27FC236}">
                <a16:creationId xmlns:a16="http://schemas.microsoft.com/office/drawing/2014/main" id="{E71E0ED6-A157-EF41-8A23-2C50C730EC01}"/>
              </a:ext>
            </a:extLst>
          </p:cNvPr>
          <p:cNvSpPr>
            <a:spLocks noGrp="1"/>
          </p:cNvSpPr>
          <p:nvPr>
            <p:ph type="title"/>
          </p:nvPr>
        </p:nvSpPr>
        <p:spPr>
          <a:xfrm>
            <a:off x="627581" y="271545"/>
            <a:ext cx="10515599" cy="1037502"/>
          </a:xfrm>
        </p:spPr>
        <p:txBody>
          <a:bodyPr/>
          <a:lstStyle/>
          <a:p>
            <a:br>
              <a:rPr lang="en-US" sz="2000" b="1" dirty="0"/>
            </a:br>
            <a:r>
              <a:rPr lang="en-US" b="1" dirty="0"/>
              <a:t>Acknowledgements</a:t>
            </a:r>
            <a:br>
              <a:rPr lang="en-US" b="1" dirty="0"/>
            </a:br>
            <a:br>
              <a:rPr lang="en-US" sz="1000" b="1" dirty="0"/>
            </a:br>
            <a:r>
              <a:rPr lang="en-US" sz="2000" b="1" dirty="0"/>
              <a:t> </a:t>
            </a:r>
            <a:br>
              <a:rPr lang="en-US" sz="2000" b="1" dirty="0"/>
            </a:br>
            <a:r>
              <a:rPr lang="en-US" sz="1400" dirty="0"/>
              <a:t>The Next Engineers Volunteer Activation Kit was developed by FHI 360 with support from the GE Foundation to provide volunteers with the information needed to successfully plan and implement events to excite and ignite young people about engineering.</a:t>
            </a:r>
            <a:br>
              <a:rPr lang="en-US" sz="1400" dirty="0"/>
            </a:br>
            <a:br>
              <a:rPr lang="en-US" sz="1400" dirty="0"/>
            </a:br>
            <a:r>
              <a:rPr lang="en-US" sz="1400" b="1" dirty="0"/>
              <a:t>GE Foundation</a:t>
            </a:r>
            <a:br>
              <a:rPr lang="en-US" sz="1400" b="1" dirty="0"/>
            </a:br>
            <a:r>
              <a:rPr lang="en-US" sz="1400" dirty="0"/>
              <a:t>The </a:t>
            </a:r>
            <a:r>
              <a:rPr lang="en-US" sz="1400" dirty="0">
                <a:solidFill>
                  <a:schemeClr val="accent1"/>
                </a:solidFill>
                <a:hlinkClick r:id="rId2">
                  <a:extLst>
                    <a:ext uri="{A12FA001-AC4F-418D-AE19-62706E023703}">
                      <ahyp:hlinkClr xmlns:ahyp="http://schemas.microsoft.com/office/drawing/2018/hyperlinkcolor" val="tx"/>
                    </a:ext>
                  </a:extLst>
                </a:hlinkClick>
              </a:rPr>
              <a:t>GE Foundation</a:t>
            </a:r>
            <a:r>
              <a:rPr lang="en-US" sz="1400" dirty="0"/>
              <a:t>,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a:t>
            </a:r>
            <a:br>
              <a:rPr lang="en-US" sz="1400" dirty="0"/>
            </a:br>
            <a:br>
              <a:rPr lang="en-US" sz="1400" b="1" dirty="0"/>
            </a:br>
            <a:r>
              <a:rPr lang="en-US" sz="1400" b="1" dirty="0"/>
              <a:t>About FHI 360 </a:t>
            </a:r>
            <a:br>
              <a:rPr lang="en-US" sz="1400" b="1" dirty="0"/>
            </a:br>
            <a:r>
              <a:rPr lang="en-US" sz="1400" dirty="0">
                <a:solidFill>
                  <a:srgbClr val="005CB9"/>
                </a:solidFill>
                <a:hlinkClick r:id="rId3">
                  <a:extLst>
                    <a:ext uri="{A12FA001-AC4F-418D-AE19-62706E023703}">
                      <ahyp:hlinkClr xmlns:ahyp="http://schemas.microsoft.com/office/drawing/2018/hyperlinkcolor" val="tx"/>
                    </a:ext>
                  </a:extLst>
                </a:hlinkClick>
              </a:rPr>
              <a:t>FHI 360 </a:t>
            </a:r>
            <a:r>
              <a:rPr lang="en-US" sz="1400" dirty="0"/>
              <a:t>is a global organization that mobilizes research, resources and relationships so people everywhere have access to the opportunities they need to lead full and healthy lives. With collaborations in over 60 countries, we work directly with local leaders to advance social and economic equity, improve health and well-being, respond to humanitarian crises and strengthen community resilience. We share data-driven insights and scalable tools that expand access and equity so communities can effectively address complex challenges, respond to shocks and achieve thriving futures.</a:t>
            </a:r>
            <a:br>
              <a:rPr lang="en-US" sz="1400" dirty="0"/>
            </a:br>
            <a:br>
              <a:rPr lang="en-US" sz="1400" dirty="0"/>
            </a:br>
            <a:r>
              <a:rPr lang="en-US" sz="1400" dirty="0"/>
              <a:t>FHI 360 staff members provide management support for Next Engineers and develop and disseminate essential resources. A separate team of FHI 360 researchers conducts the ongoing evaluation of Next Engineers activities. </a:t>
            </a:r>
            <a:br>
              <a:rPr lang="en-US" sz="1400" dirty="0"/>
            </a:br>
            <a:br>
              <a:rPr lang="en-US" sz="1400" b="1" dirty="0"/>
            </a:br>
            <a:r>
              <a:rPr lang="en-US" sz="1400" b="1" dirty="0"/>
              <a:t>Contact</a:t>
            </a:r>
            <a:br>
              <a:rPr lang="en-US" sz="1400" b="1" dirty="0"/>
            </a:br>
            <a:r>
              <a:rPr lang="en-US" sz="1400" b="1" dirty="0">
                <a:solidFill>
                  <a:schemeClr val="accent1"/>
                </a:solidFill>
                <a:cs typeface="Lato Light"/>
                <a:hlinkClick r:id="rId4">
                  <a:extLst>
                    <a:ext uri="{A12FA001-AC4F-418D-AE19-62706E023703}">
                      <ahyp:hlinkClr xmlns:ahyp="http://schemas.microsoft.com/office/drawing/2018/hyperlinkcolor" val="tx"/>
                    </a:ext>
                  </a:extLst>
                </a:hlinkClick>
              </a:rPr>
              <a:t>NextEngineers@fhi360.org</a:t>
            </a:r>
            <a:br>
              <a:rPr lang="en-US" sz="1400" b="1" dirty="0">
                <a:solidFill>
                  <a:schemeClr val="accent1"/>
                </a:solidFill>
                <a:hlinkClick r:id="rId4">
                  <a:extLst>
                    <a:ext uri="{A12FA001-AC4F-418D-AE19-62706E023703}">
                      <ahyp:hlinkClr xmlns:ahyp="http://schemas.microsoft.com/office/drawing/2018/hyperlinkcolor" val="tx"/>
                    </a:ext>
                  </a:extLst>
                </a:hlinkClick>
              </a:rPr>
            </a:br>
            <a:endParaRPr lang="en-US" sz="1400" b="1" dirty="0">
              <a:solidFill>
                <a:schemeClr val="accent1"/>
              </a:solidFill>
            </a:endParaRPr>
          </a:p>
        </p:txBody>
      </p:sp>
      <p:pic>
        <p:nvPicPr>
          <p:cNvPr id="6" name="Graphic 5" descr="Circle with left arrow outline">
            <a:hlinkClick r:id="" action="ppaction://hlinkshowjump?jump=previousslide"/>
            <a:extLst>
              <a:ext uri="{FF2B5EF4-FFF2-40B4-BE49-F238E27FC236}">
                <a16:creationId xmlns:a16="http://schemas.microsoft.com/office/drawing/2014/main" id="{F5D3A587-8748-4646-975F-40C059C1F0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777420" y="321609"/>
            <a:ext cx="365760" cy="365760"/>
          </a:xfrm>
          <a:prstGeom prst="rect">
            <a:avLst/>
          </a:prstGeom>
        </p:spPr>
      </p:pic>
      <p:pic>
        <p:nvPicPr>
          <p:cNvPr id="14" name="Graphic 13" descr="Line arrow: Horizontal U-turn outline">
            <a:extLst>
              <a:ext uri="{FF2B5EF4-FFF2-40B4-BE49-F238E27FC236}">
                <a16:creationId xmlns:a16="http://schemas.microsoft.com/office/drawing/2014/main" id="{CBDD22EF-1EFC-F540-9CEE-43C265EE5A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6737" y="364190"/>
            <a:ext cx="203599" cy="274320"/>
          </a:xfrm>
          <a:prstGeom prst="rect">
            <a:avLst/>
          </a:prstGeom>
        </p:spPr>
      </p:pic>
      <p:sp>
        <p:nvSpPr>
          <p:cNvPr id="13" name="Rounded Rectangle 12">
            <a:hlinkClick r:id="rId9" action="ppaction://hlinksldjump"/>
            <a:extLst>
              <a:ext uri="{FF2B5EF4-FFF2-40B4-BE49-F238E27FC236}">
                <a16:creationId xmlns:a16="http://schemas.microsoft.com/office/drawing/2014/main" id="{AF14F847-18D9-F74B-B8C5-EE17B8133C40}"/>
              </a:ext>
            </a:extLst>
          </p:cNvPr>
          <p:cNvSpPr/>
          <p:nvPr/>
        </p:nvSpPr>
        <p:spPr>
          <a:xfrm>
            <a:off x="9637733" y="327707"/>
            <a:ext cx="1063487"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a:solidFill>
                  <a:schemeClr val="accent6"/>
                </a:solidFill>
              </a:rPr>
              <a:t>Home</a:t>
            </a:r>
          </a:p>
        </p:txBody>
      </p:sp>
    </p:spTree>
    <p:extLst>
      <p:ext uri="{BB962C8B-B14F-4D97-AF65-F5344CB8AC3E}">
        <p14:creationId xmlns:p14="http://schemas.microsoft.com/office/powerpoint/2010/main" val="97077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3</a:t>
            </a:fld>
            <a:endParaRPr lang="en-GB"/>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sp>
        <p:nvSpPr>
          <p:cNvPr id="18" name="TextBox 17">
            <a:extLst>
              <a:ext uri="{FF2B5EF4-FFF2-40B4-BE49-F238E27FC236}">
                <a16:creationId xmlns:a16="http://schemas.microsoft.com/office/drawing/2014/main" id="{3CFB65F7-EEE1-8348-956F-AB6EEEB940FB}"/>
              </a:ext>
            </a:extLst>
          </p:cNvPr>
          <p:cNvSpPr txBox="1">
            <a:spLocks noChangeAspect="1"/>
          </p:cNvSpPr>
          <p:nvPr/>
        </p:nvSpPr>
        <p:spPr>
          <a:xfrm>
            <a:off x="5129692" y="3696326"/>
            <a:ext cx="731520" cy="731520"/>
          </a:xfrm>
          <a:prstGeom prst="rect">
            <a:avLst/>
          </a:prstGeom>
          <a:noFill/>
        </p:spPr>
        <p:txBody>
          <a:bodyPr wrap="square" anchor="ctr" anchorCtr="0">
            <a:noAutofit/>
          </a:bodyPr>
          <a:lstStyle/>
          <a:p>
            <a:pPr algn="ctr"/>
            <a:r>
              <a:rPr lang="en-US" b="1">
                <a:solidFill>
                  <a:schemeClr val="bg1"/>
                </a:solidFill>
              </a:rPr>
              <a:t>2</a:t>
            </a:r>
          </a:p>
        </p:txBody>
      </p:sp>
      <p:pic>
        <p:nvPicPr>
          <p:cNvPr id="10" name="Picture Placeholder 9">
            <a:extLst>
              <a:ext uri="{FF2B5EF4-FFF2-40B4-BE49-F238E27FC236}">
                <a16:creationId xmlns:a16="http://schemas.microsoft.com/office/drawing/2014/main" id="{A375E4C5-D9AF-4F43-82CB-2AD665A8331F}"/>
              </a:ext>
            </a:extLst>
          </p:cNvPr>
          <p:cNvPicPr>
            <a:picLocks noChangeAspect="1"/>
          </p:cNvPicPr>
          <p:nvPr/>
        </p:nvPicPr>
        <p:blipFill rotWithShape="1">
          <a:blip r:embed="rId2"/>
          <a:srcRect l="18830" t="7905" r="27379" b="23176"/>
          <a:stretch/>
        </p:blipFill>
        <p:spPr>
          <a:xfrm>
            <a:off x="0" y="740955"/>
            <a:ext cx="4556215" cy="4198908"/>
          </a:xfrm>
          <a:prstGeom prst="rect">
            <a:avLst/>
          </a:prstGeom>
        </p:spPr>
      </p:pic>
      <p:sp>
        <p:nvSpPr>
          <p:cNvPr id="12" name="Text Placeholder 3">
            <a:extLst>
              <a:ext uri="{FF2B5EF4-FFF2-40B4-BE49-F238E27FC236}">
                <a16:creationId xmlns:a16="http://schemas.microsoft.com/office/drawing/2014/main" id="{A9B8029A-FB3D-EF4D-91D4-8023563FE2E2}"/>
              </a:ext>
            </a:extLst>
          </p:cNvPr>
          <p:cNvSpPr txBox="1">
            <a:spLocks/>
          </p:cNvSpPr>
          <p:nvPr/>
        </p:nvSpPr>
        <p:spPr>
          <a:xfrm>
            <a:off x="4981731" y="1695713"/>
            <a:ext cx="6662499" cy="3138696"/>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a:solidFill>
                  <a:srgbClr val="002D5D"/>
                </a:solidFill>
              </a:rPr>
              <a:t>This kit highlights how GE employees can engage in Next Engineers. It is divided into three sections. Click on each section to learn more:</a:t>
            </a:r>
            <a:br>
              <a:rPr lang="en-US" sz="1400"/>
            </a:br>
            <a:endParaRPr lang="en-US" sz="1400"/>
          </a:p>
          <a:p>
            <a:pPr marL="342900" lvl="1" indent="0">
              <a:lnSpc>
                <a:spcPct val="150000"/>
              </a:lnSpc>
              <a:spcBef>
                <a:spcPts val="0"/>
              </a:spcBef>
              <a:buNone/>
            </a:pPr>
            <a:r>
              <a:rPr lang="en-US" b="1">
                <a:solidFill>
                  <a:srgbClr val="005CB9"/>
                </a:solidFill>
                <a:hlinkClick r:id="rId3" action="ppaction://hlinksldjump">
                  <a:extLst>
                    <a:ext uri="{A12FA001-AC4F-418D-AE19-62706E023703}">
                      <ahyp:hlinkClr xmlns:ahyp="http://schemas.microsoft.com/office/drawing/2018/hyperlinkcolor" val="tx"/>
                    </a:ext>
                  </a:extLst>
                </a:hlinkClick>
              </a:rPr>
              <a:t>GET INFORMED</a:t>
            </a:r>
            <a:endParaRPr lang="en-US" b="1">
              <a:solidFill>
                <a:srgbClr val="005CB9"/>
              </a:solidFill>
            </a:endParaRPr>
          </a:p>
          <a:p>
            <a:pPr marL="342900" lvl="1" indent="0">
              <a:spcBef>
                <a:spcPts val="0"/>
              </a:spcBef>
              <a:buNone/>
            </a:pPr>
            <a:r>
              <a:rPr lang="en-US" sz="1200">
                <a:solidFill>
                  <a:srgbClr val="002D5D"/>
                </a:solidFill>
              </a:rPr>
              <a:t>Have questions about Next Engineers? This Q&amp;A section has all the answers you need. </a:t>
            </a:r>
          </a:p>
          <a:p>
            <a:pPr marL="342900" lvl="1" indent="0">
              <a:spcBef>
                <a:spcPts val="0"/>
              </a:spcBef>
              <a:buNone/>
            </a:pPr>
            <a:endParaRPr lang="en-US" sz="1600" b="1">
              <a:solidFill>
                <a:schemeClr val="accent1"/>
              </a:solidFill>
            </a:endParaRPr>
          </a:p>
          <a:p>
            <a:pPr marL="342900" lvl="1" indent="0">
              <a:lnSpc>
                <a:spcPct val="150000"/>
              </a:lnSpc>
              <a:spcBef>
                <a:spcPts val="0"/>
              </a:spcBef>
              <a:buNone/>
            </a:pPr>
            <a:r>
              <a:rPr lang="en-US" b="1">
                <a:solidFill>
                  <a:srgbClr val="005CB9"/>
                </a:solidFill>
                <a:hlinkClick r:id="rId4" action="ppaction://hlinksldjump">
                  <a:extLst>
                    <a:ext uri="{A12FA001-AC4F-418D-AE19-62706E023703}">
                      <ahyp:hlinkClr xmlns:ahyp="http://schemas.microsoft.com/office/drawing/2018/hyperlinkcolor" val="tx"/>
                    </a:ext>
                  </a:extLst>
                </a:hlinkClick>
              </a:rPr>
              <a:t>GET INVOLVED</a:t>
            </a:r>
            <a:endParaRPr lang="en-US" b="1">
              <a:solidFill>
                <a:srgbClr val="005CB9"/>
              </a:solidFill>
            </a:endParaRPr>
          </a:p>
          <a:p>
            <a:pPr marL="342900" lvl="1" indent="0">
              <a:spcBef>
                <a:spcPts val="0"/>
              </a:spcBef>
              <a:buNone/>
            </a:pPr>
            <a:r>
              <a:rPr lang="en-US" sz="1200">
                <a:solidFill>
                  <a:srgbClr val="002D5D"/>
                </a:solidFill>
              </a:rPr>
              <a:t>Ready to get started? This section will help you find the right volunteer opportunity and understand what to expect from your volunteer experience.</a:t>
            </a:r>
          </a:p>
          <a:p>
            <a:pPr marL="342900" lvl="1" indent="0">
              <a:spcBef>
                <a:spcPts val="0"/>
              </a:spcBef>
              <a:buNone/>
            </a:pPr>
            <a:endParaRPr lang="en-US" sz="1600"/>
          </a:p>
          <a:p>
            <a:pPr marL="342900" lvl="1" indent="0">
              <a:lnSpc>
                <a:spcPct val="150000"/>
              </a:lnSpc>
              <a:spcBef>
                <a:spcPts val="0"/>
              </a:spcBef>
              <a:buNone/>
            </a:pPr>
            <a:r>
              <a:rPr lang="en-US" b="1">
                <a:solidFill>
                  <a:srgbClr val="005CB9"/>
                </a:solidFill>
                <a:hlinkClick r:id="rId5" action="ppaction://hlinksldjump">
                  <a:extLst>
                    <a:ext uri="{A12FA001-AC4F-418D-AE19-62706E023703}">
                      <ahyp:hlinkClr xmlns:ahyp="http://schemas.microsoft.com/office/drawing/2018/hyperlinkcolor" val="tx"/>
                    </a:ext>
                  </a:extLst>
                </a:hlinkClick>
              </a:rPr>
              <a:t>GET STARTED</a:t>
            </a:r>
            <a:endParaRPr lang="en-US" b="1">
              <a:solidFill>
                <a:srgbClr val="005CB9"/>
              </a:solidFill>
            </a:endParaRPr>
          </a:p>
          <a:p>
            <a:pPr marL="342900" lvl="1" indent="0">
              <a:spcBef>
                <a:spcPts val="0"/>
              </a:spcBef>
              <a:buNone/>
            </a:pPr>
            <a:r>
              <a:rPr lang="en-US" sz="1200">
                <a:solidFill>
                  <a:srgbClr val="002D5D"/>
                </a:solidFill>
              </a:rPr>
              <a:t>This section will prepare you for a successful volunteer experience.</a:t>
            </a:r>
            <a:endParaRPr lang="en-US" sz="1200" b="1">
              <a:solidFill>
                <a:srgbClr val="002D5D"/>
              </a:solidFill>
            </a:endParaRPr>
          </a:p>
          <a:p>
            <a:endParaRPr lang="en-US" sz="1000"/>
          </a:p>
          <a:p>
            <a:endParaRPr lang="en-US" sz="700"/>
          </a:p>
        </p:txBody>
      </p:sp>
      <p:sp>
        <p:nvSpPr>
          <p:cNvPr id="13" name="Text Placeholder 4">
            <a:extLst>
              <a:ext uri="{FF2B5EF4-FFF2-40B4-BE49-F238E27FC236}">
                <a16:creationId xmlns:a16="http://schemas.microsoft.com/office/drawing/2014/main" id="{31748A00-34CA-8D4D-9264-03F3D2B1B58D}"/>
              </a:ext>
            </a:extLst>
          </p:cNvPr>
          <p:cNvSpPr txBox="1">
            <a:spLocks/>
          </p:cNvSpPr>
          <p:nvPr/>
        </p:nvSpPr>
        <p:spPr>
          <a:xfrm>
            <a:off x="4883507" y="740954"/>
            <a:ext cx="6662499" cy="278763"/>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9525"/>
            <a:r>
              <a:rPr lang="en-US" sz="2800" b="1">
                <a:solidFill>
                  <a:srgbClr val="002D5D"/>
                </a:solidFill>
              </a:rPr>
              <a:t>Volunteer Activation Kit</a:t>
            </a:r>
          </a:p>
          <a:p>
            <a:r>
              <a:rPr lang="en-US" b="1">
                <a:solidFill>
                  <a:srgbClr val="005CB9"/>
                </a:solidFill>
              </a:rPr>
              <a:t>Table of Contents</a:t>
            </a:r>
          </a:p>
          <a:p>
            <a:endParaRPr lang="en-US" sz="1400" b="1">
              <a:solidFill>
                <a:schemeClr val="accent1"/>
              </a:solidFill>
            </a:endParaRPr>
          </a:p>
        </p:txBody>
      </p:sp>
      <p:pic>
        <p:nvPicPr>
          <p:cNvPr id="14" name="Graphic 13" descr="Circle with left arrow outline">
            <a:hlinkClick r:id="" action="ppaction://hlinkshowjump?jump=nextslide"/>
            <a:extLst>
              <a:ext uri="{FF2B5EF4-FFF2-40B4-BE49-F238E27FC236}">
                <a16:creationId xmlns:a16="http://schemas.microsoft.com/office/drawing/2014/main" id="{7A3F9C6B-8CB7-6543-B691-005EF59CE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0974" y="321608"/>
            <a:ext cx="365760" cy="365760"/>
          </a:xfrm>
          <a:prstGeom prst="rect">
            <a:avLst/>
          </a:prstGeom>
        </p:spPr>
      </p:pic>
      <p:pic>
        <p:nvPicPr>
          <p:cNvPr id="15" name="Graphic 14" descr="Circle with left arrow outline">
            <a:hlinkClick r:id="" action="ppaction://hlinkshowjump?jump=previousslide"/>
            <a:extLst>
              <a:ext uri="{FF2B5EF4-FFF2-40B4-BE49-F238E27FC236}">
                <a16:creationId xmlns:a16="http://schemas.microsoft.com/office/drawing/2014/main" id="{96B69FED-7901-4D4C-85D6-801EA4E914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777420" y="321609"/>
            <a:ext cx="365760" cy="365760"/>
          </a:xfrm>
          <a:prstGeom prst="rect">
            <a:avLst/>
          </a:prstGeom>
        </p:spPr>
      </p:pic>
      <p:sp>
        <p:nvSpPr>
          <p:cNvPr id="25" name="Rectangle 24">
            <a:extLst>
              <a:ext uri="{FF2B5EF4-FFF2-40B4-BE49-F238E27FC236}">
                <a16:creationId xmlns:a16="http://schemas.microsoft.com/office/drawing/2014/main" id="{A75E3C35-F178-5948-AC56-2033B5211FA8}"/>
              </a:ext>
            </a:extLst>
          </p:cNvPr>
          <p:cNvSpPr/>
          <p:nvPr/>
        </p:nvSpPr>
        <p:spPr>
          <a:xfrm>
            <a:off x="4777095" y="5204015"/>
            <a:ext cx="6662499" cy="936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400" dirty="0">
              <a:solidFill>
                <a:schemeClr val="tx1"/>
              </a:solidFill>
            </a:endParaRPr>
          </a:p>
          <a:p>
            <a:pPr marL="350520"/>
            <a:r>
              <a:rPr lang="en-US" b="1" dirty="0">
                <a:solidFill>
                  <a:schemeClr val="tx1"/>
                </a:solidFill>
              </a:rPr>
              <a:t>VOLUNTEER TIP!</a:t>
            </a:r>
          </a:p>
          <a:p>
            <a:pPr marL="350520"/>
            <a:endParaRPr lang="en-US" sz="600" b="1" dirty="0">
              <a:solidFill>
                <a:schemeClr val="tx1"/>
              </a:solidFill>
            </a:endParaRPr>
          </a:p>
          <a:p>
            <a:pPr>
              <a:lnSpc>
                <a:spcPct val="107000"/>
              </a:lnSpc>
            </a:pPr>
            <a:r>
              <a:rPr lang="en-US" sz="1400" dirty="0">
                <a:solidFill>
                  <a:srgbClr val="002D5D"/>
                </a:solidFill>
              </a:rPr>
              <a:t>To use this Activation Kit and access the associated resources and links you </a:t>
            </a:r>
            <a:r>
              <a:rPr lang="en-US" sz="1400" b="1" u="sng" dirty="0">
                <a:solidFill>
                  <a:srgbClr val="002D5D"/>
                </a:solidFill>
              </a:rPr>
              <a:t>MUST</a:t>
            </a:r>
            <a:r>
              <a:rPr lang="en-US" sz="1400" b="1" dirty="0">
                <a:solidFill>
                  <a:srgbClr val="002D5D"/>
                </a:solidFill>
              </a:rPr>
              <a:t> </a:t>
            </a:r>
            <a:r>
              <a:rPr lang="en-US" sz="1400" dirty="0">
                <a:solidFill>
                  <a:srgbClr val="002D5D"/>
                </a:solidFill>
              </a:rPr>
              <a:t>have an account with </a:t>
            </a:r>
            <a:r>
              <a:rPr lang="en-US" sz="1400" b="1" dirty="0">
                <a:solidFill>
                  <a:srgbClr val="005CB9"/>
                </a:solidFill>
                <a:hlinkClick r:id="rId8">
                  <a:extLst>
                    <a:ext uri="{A12FA001-AC4F-418D-AE19-62706E023703}">
                      <ahyp:hlinkClr xmlns:ahyp="http://schemas.microsoft.com/office/drawing/2018/hyperlinkcolor" val="tx"/>
                    </a:ext>
                  </a:extLst>
                </a:hlinkClick>
              </a:rPr>
              <a:t>NextEngineers.org</a:t>
            </a:r>
            <a:r>
              <a:rPr lang="en-US" sz="1400" b="1" dirty="0">
                <a:solidFill>
                  <a:srgbClr val="005CB9"/>
                </a:solidFill>
              </a:rPr>
              <a:t>;</a:t>
            </a:r>
            <a:r>
              <a:rPr lang="en-US" sz="1400" b="1" dirty="0">
                <a:solidFill>
                  <a:srgbClr val="002D5D"/>
                </a:solidFill>
              </a:rPr>
              <a:t> </a:t>
            </a:r>
            <a:r>
              <a:rPr lang="en-US" sz="1400" dirty="0">
                <a:solidFill>
                  <a:srgbClr val="002D5D"/>
                </a:solidFill>
              </a:rPr>
              <a:t>click the login button to create an account.</a:t>
            </a:r>
          </a:p>
          <a:p>
            <a:pPr algn="r"/>
            <a:endParaRPr lang="en-US" sz="1200" dirty="0">
              <a:solidFill>
                <a:schemeClr val="tx1"/>
              </a:solidFill>
            </a:endParaRPr>
          </a:p>
        </p:txBody>
      </p:sp>
      <p:pic>
        <p:nvPicPr>
          <p:cNvPr id="26" name="Graphic 25" descr="Badge Tick1 with solid fill">
            <a:extLst>
              <a:ext uri="{FF2B5EF4-FFF2-40B4-BE49-F238E27FC236}">
                <a16:creationId xmlns:a16="http://schemas.microsoft.com/office/drawing/2014/main" id="{6930DA3E-D297-A545-BF1A-857DD2C1F2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62527" y="5066890"/>
            <a:ext cx="548640" cy="548640"/>
          </a:xfrm>
          <a:prstGeom prst="rect">
            <a:avLst/>
          </a:prstGeom>
        </p:spPr>
      </p:pic>
      <p:cxnSp>
        <p:nvCxnSpPr>
          <p:cNvPr id="3" name="Straight Connector 2">
            <a:extLst>
              <a:ext uri="{FF2B5EF4-FFF2-40B4-BE49-F238E27FC236}">
                <a16:creationId xmlns:a16="http://schemas.microsoft.com/office/drawing/2014/main" id="{E8410F27-9E1D-6543-B5A2-6F8223733B8D}"/>
              </a:ext>
            </a:extLst>
          </p:cNvPr>
          <p:cNvCxnSpPr>
            <a:cxnSpLocks/>
          </p:cNvCxnSpPr>
          <p:nvPr/>
        </p:nvCxnSpPr>
        <p:spPr>
          <a:xfrm>
            <a:off x="5403861" y="3133257"/>
            <a:ext cx="5556439" cy="121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D9E363-B9EA-984E-B5B3-CF7A20A30F07}"/>
              </a:ext>
            </a:extLst>
          </p:cNvPr>
          <p:cNvCxnSpPr>
            <a:cxnSpLocks/>
          </p:cNvCxnSpPr>
          <p:nvPr/>
        </p:nvCxnSpPr>
        <p:spPr>
          <a:xfrm>
            <a:off x="5403861" y="4217066"/>
            <a:ext cx="5556439" cy="121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409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21FB4883-C289-5346-89FB-24ECE6D6B513}"/>
              </a:ext>
            </a:extLst>
          </p:cNvPr>
          <p:cNvSpPr txBox="1">
            <a:spLocks/>
          </p:cNvSpPr>
          <p:nvPr/>
        </p:nvSpPr>
        <p:spPr>
          <a:xfrm>
            <a:off x="865632" y="2649386"/>
            <a:ext cx="6356578" cy="299403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dirty="0">
                <a:solidFill>
                  <a:srgbClr val="005CB9"/>
                </a:solidFill>
              </a:rPr>
              <a:t>Here’s HOW</a:t>
            </a: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r>
              <a:rPr lang="en-US" sz="1400" dirty="0">
                <a:solidFill>
                  <a:srgbClr val="002D5D"/>
                </a:solidFill>
                <a:ea typeface="Calibri" panose="020F0502020204030204" pitchFamily="34" charset="0"/>
                <a:cs typeface="Times New Roman" panose="02020603050405020304" pitchFamily="18" charset="0"/>
              </a:rPr>
              <a:t>Get oriented with </a:t>
            </a:r>
            <a:r>
              <a:rPr lang="en-US" sz="1400" b="1" u="sng" dirty="0">
                <a:solidFill>
                  <a:srgbClr val="005CB9"/>
                </a:solidFill>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Next Engineers</a:t>
            </a:r>
            <a:r>
              <a:rPr lang="en-US" sz="1400" b="1" u="sng" dirty="0">
                <a:solidFill>
                  <a:srgbClr val="005CB9"/>
                </a:solidFill>
                <a:ea typeface="Calibri" panose="020F0502020204030204" pitchFamily="34" charset="0"/>
                <a:cs typeface="Times New Roman" panose="02020603050405020304" pitchFamily="18" charset="0"/>
              </a:rPr>
              <a:t>.</a:t>
            </a:r>
            <a:r>
              <a:rPr lang="en-US" sz="1400" dirty="0">
                <a:solidFill>
                  <a:srgbClr val="005CB9"/>
                </a:solidFill>
                <a:ea typeface="Calibri" panose="020F0502020204030204" pitchFamily="34" charset="0"/>
                <a:cs typeface="Times New Roman" panose="02020603050405020304" pitchFamily="18" charset="0"/>
              </a:rPr>
              <a:t> </a:t>
            </a:r>
            <a:r>
              <a:rPr lang="en-US" sz="1400" dirty="0">
                <a:solidFill>
                  <a:srgbClr val="002D5D"/>
                </a:solidFill>
                <a:ea typeface="Calibri" panose="020F0502020204030204" pitchFamily="34" charset="0"/>
                <a:cs typeface="Times New Roman" panose="02020603050405020304" pitchFamily="18" charset="0"/>
              </a:rPr>
              <a:t>Learn more about the 5 Building Blocks of Next Engineers and our programs!</a:t>
            </a:r>
          </a:p>
          <a:p>
            <a:pPr marL="342900" lvl="0" indent="-342900">
              <a:lnSpc>
                <a:spcPct val="107000"/>
              </a:lnSpc>
              <a:spcBef>
                <a:spcPts val="0"/>
              </a:spcBef>
              <a:buClr>
                <a:schemeClr val="accent1"/>
              </a:buClr>
              <a:buFont typeface="Symbol" pitchFamily="2" charset="2"/>
              <a:buChar char=""/>
            </a:pPr>
            <a:r>
              <a:rPr lang="en-US" sz="1400" dirty="0">
                <a:solidFill>
                  <a:srgbClr val="002060"/>
                </a:solidFill>
                <a:ea typeface="Calibri" panose="020F0502020204030204" pitchFamily="34" charset="0"/>
                <a:cs typeface="Times New Roman" panose="02020603050405020304" pitchFamily="18" charset="0"/>
              </a:rPr>
              <a:t>Learn about the Next Engineers </a:t>
            </a:r>
            <a:r>
              <a:rPr lang="en-US" sz="1400" b="1" dirty="0">
                <a:solidFill>
                  <a:schemeClr val="accent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Locations</a:t>
            </a:r>
            <a:r>
              <a:rPr lang="en-US" sz="1400" b="1" u="sng" cap="all" dirty="0">
                <a:solidFill>
                  <a:schemeClr val="accent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a:t>
            </a:r>
            <a:r>
              <a:rPr lang="en-US" sz="1400" b="1" cap="all" dirty="0">
                <a:solidFill>
                  <a:schemeClr val="accent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a:t>
            </a:r>
            <a:endParaRPr lang="en-US" sz="1400" b="1" cap="all" dirty="0">
              <a:solidFill>
                <a:schemeClr val="accent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dirty="0">
                <a:solidFill>
                  <a:schemeClr val="bg1"/>
                </a:solidFill>
                <a:ea typeface="Calibri" panose="020F0502020204030204" pitchFamily="34" charset="0"/>
                <a:cs typeface="Times New Roman" panose="02020603050405020304" pitchFamily="18" charset="0"/>
              </a:rPr>
              <a:t>Understand the roles and responsibilities of the </a:t>
            </a:r>
            <a:r>
              <a:rPr lang="en-US" sz="1400" b="1" dirty="0">
                <a:solidFill>
                  <a:schemeClr val="accent1"/>
                </a:solidFill>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Partners &amp; GE Leads</a:t>
            </a:r>
            <a:r>
              <a:rPr lang="en-US" sz="1400" dirty="0">
                <a:solidFill>
                  <a:schemeClr val="accent1"/>
                </a:solidFill>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a:t>
            </a:r>
            <a:endParaRPr lang="en-US" sz="1400" b="1" dirty="0">
              <a:solidFill>
                <a:schemeClr val="accent1"/>
              </a:solidFill>
              <a:hlinkClick r:id="rId5" action="ppaction://hlinksldjump">
                <a:extLst>
                  <a:ext uri="{A12FA001-AC4F-418D-AE19-62706E023703}">
                    <ahyp:hlinkClr xmlns:ahyp="http://schemas.microsoft.com/office/drawing/2018/hyperlinkcolor" val="tx"/>
                  </a:ext>
                </a:extLst>
              </a:hlinkClick>
            </a:endParaRPr>
          </a:p>
          <a:p>
            <a:pPr marL="342900" indent="-342900">
              <a:lnSpc>
                <a:spcPct val="107000"/>
              </a:lnSpc>
              <a:spcBef>
                <a:spcPts val="0"/>
              </a:spcBef>
              <a:buClr>
                <a:schemeClr val="accent1"/>
              </a:buClr>
              <a:buFont typeface="Symbol" pitchFamily="2" charset="2"/>
              <a:buChar char=""/>
            </a:pPr>
            <a:r>
              <a:rPr lang="en-US" sz="1400" dirty="0">
                <a:solidFill>
                  <a:schemeClr val="bg1"/>
                </a:solidFill>
                <a:ea typeface="Calibri" panose="020F0502020204030204" pitchFamily="34" charset="0"/>
                <a:cs typeface="Times New Roman" panose="02020603050405020304" pitchFamily="18" charset="0"/>
              </a:rPr>
              <a:t>Review the </a:t>
            </a:r>
            <a:r>
              <a:rPr lang="en-US" sz="1400" b="1" u="sng" dirty="0">
                <a:solidFill>
                  <a:schemeClr val="accent1"/>
                </a:solidFill>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Volunteer Policies &amp; Procedures</a:t>
            </a:r>
            <a:r>
              <a:rPr lang="en-US" sz="1400" cap="all" dirty="0">
                <a:solidFill>
                  <a:schemeClr val="bg1"/>
                </a:solidFill>
                <a:ea typeface="Calibri" panose="020F0502020204030204" pitchFamily="34" charset="0"/>
                <a:cs typeface="Times New Roman" panose="02020603050405020304" pitchFamily="18" charset="0"/>
              </a:rPr>
              <a:t>, </a:t>
            </a:r>
            <a:r>
              <a:rPr lang="en-US" sz="1400" dirty="0">
                <a:solidFill>
                  <a:schemeClr val="bg1"/>
                </a:solidFill>
                <a:ea typeface="Calibri" panose="020F0502020204030204" pitchFamily="34" charset="0"/>
                <a:cs typeface="Times New Roman" panose="02020603050405020304" pitchFamily="18" charset="0"/>
              </a:rPr>
              <a:t>which outline GE’s expectations for volunteers, code of conduct, and our safeguarding procedures.</a:t>
            </a:r>
            <a:endParaRPr lang="en-US" sz="1000" b="1" cap="all" dirty="0">
              <a:solidFill>
                <a:schemeClr val="accent1"/>
              </a:solidFill>
            </a:endParaRPr>
          </a:p>
          <a:p>
            <a:pPr>
              <a:lnSpc>
                <a:spcPct val="107000"/>
              </a:lnSpc>
              <a:spcBef>
                <a:spcPts val="0"/>
              </a:spcBef>
              <a:buClr>
                <a:schemeClr val="accent1"/>
              </a:buClr>
            </a:pPr>
            <a:endParaRPr lang="en-US" sz="1400" dirty="0">
              <a:solidFill>
                <a:schemeClr val="bg1"/>
              </a:solidFill>
              <a:ea typeface="Calibri" panose="020F0502020204030204" pitchFamily="34" charset="0"/>
              <a:cs typeface="Times New Roman" panose="02020603050405020304" pitchFamily="18" charset="0"/>
            </a:endParaRPr>
          </a:p>
          <a:p>
            <a:pPr>
              <a:lnSpc>
                <a:spcPct val="107000"/>
              </a:lnSpc>
              <a:spcBef>
                <a:spcPts val="0"/>
              </a:spcBef>
              <a:buClr>
                <a:schemeClr val="accent1"/>
              </a:buClr>
            </a:pPr>
            <a:r>
              <a:rPr lang="en-US" sz="1400" b="1" cap="all" dirty="0">
                <a:solidFill>
                  <a:schemeClr val="accent1"/>
                </a:solidFill>
              </a:rPr>
              <a:t>FOR MORE INFORMATION</a:t>
            </a:r>
            <a:endParaRPr lang="en-US" sz="14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dirty="0">
                <a:solidFill>
                  <a:schemeClr val="bg1"/>
                </a:solidFill>
                <a:ea typeface="Calibri" panose="020F0502020204030204" pitchFamily="34" charset="0"/>
                <a:cs typeface="Times New Roman" panose="02020603050405020304" pitchFamily="18" charset="0"/>
              </a:rPr>
              <a:t>Go to </a:t>
            </a:r>
            <a:r>
              <a:rPr lang="en-US" sz="1400" b="1" dirty="0">
                <a:solidFill>
                  <a:schemeClr val="accent1"/>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NextEngineers.org</a:t>
            </a:r>
            <a:r>
              <a:rPr lang="en-US" sz="1400" dirty="0">
                <a:solidFill>
                  <a:schemeClr val="bg1"/>
                </a:solidFill>
                <a:ea typeface="Calibri" panose="020F0502020204030204" pitchFamily="34" charset="0"/>
                <a:cs typeface="Times New Roman" panose="02020603050405020304" pitchFamily="18" charset="0"/>
              </a:rPr>
              <a:t>. </a:t>
            </a:r>
            <a:endParaRPr lang="en-US" sz="1400" b="1" dirty="0">
              <a:solidFill>
                <a:schemeClr val="accent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endParaRPr lang="en-US" sz="1400" dirty="0">
              <a:solidFill>
                <a:schemeClr val="bg1"/>
              </a:solidFill>
              <a:ea typeface="Calibri" panose="020F0502020204030204" pitchFamily="34" charset="0"/>
              <a:cs typeface="Times New Roman" panose="02020603050405020304" pitchFamily="18" charset="0"/>
            </a:endParaRPr>
          </a:p>
          <a:p>
            <a:pPr>
              <a:lnSpc>
                <a:spcPct val="107000"/>
              </a:lnSpc>
              <a:spcBef>
                <a:spcPts val="0"/>
              </a:spcBef>
              <a:buClr>
                <a:srgbClr val="000000"/>
              </a:buClr>
            </a:pPr>
            <a:endParaRPr lang="en-US" sz="1000" b="1" cap="all" dirty="0">
              <a:solidFill>
                <a:schemeClr val="accent1"/>
              </a:solidFill>
            </a:endParaRPr>
          </a:p>
          <a:p>
            <a:pPr marL="342900" lvl="0" indent="-342900">
              <a:lnSpc>
                <a:spcPct val="107000"/>
              </a:lnSpc>
              <a:spcBef>
                <a:spcPts val="0"/>
              </a:spcBef>
              <a:buClr>
                <a:schemeClr val="accent1"/>
              </a:buClr>
              <a:buFont typeface="Symbol" pitchFamily="2" charset="2"/>
              <a:buChar char=""/>
            </a:pPr>
            <a:endParaRPr lang="en-US" sz="1400" dirty="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chemeClr val="accent1"/>
              </a:buClr>
            </a:pPr>
            <a:endParaRPr lang="en-US" sz="1400" b="1" u="sng" dirty="0">
              <a:solidFill>
                <a:schemeClr val="accent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endParaRPr lang="en-US" sz="1400" dirty="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endParaRPr lang="en-US" sz="1400" b="1" dirty="0">
              <a:solidFill>
                <a:schemeClr val="accent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dirty="0"/>
          </a:p>
        </p:txBody>
      </p:sp>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4</a:t>
            </a:fld>
            <a:endParaRPr lang="en-GB"/>
          </a:p>
        </p:txBody>
      </p:sp>
      <p:sp>
        <p:nvSpPr>
          <p:cNvPr id="13" name="TextBox 12">
            <a:extLst>
              <a:ext uri="{FF2B5EF4-FFF2-40B4-BE49-F238E27FC236}">
                <a16:creationId xmlns:a16="http://schemas.microsoft.com/office/drawing/2014/main" id="{F6AC0C38-CA81-F741-A094-03410EAE7DC6}"/>
              </a:ext>
            </a:extLst>
          </p:cNvPr>
          <p:cNvSpPr txBox="1"/>
          <p:nvPr/>
        </p:nvSpPr>
        <p:spPr>
          <a:xfrm>
            <a:off x="804275" y="1880090"/>
            <a:ext cx="6965364" cy="523220"/>
          </a:xfrm>
          <a:prstGeom prst="rect">
            <a:avLst/>
          </a:prstGeom>
          <a:noFill/>
        </p:spPr>
        <p:txBody>
          <a:bodyPr wrap="square">
            <a:spAutoFit/>
          </a:bodyPr>
          <a:lstStyle/>
          <a:p>
            <a:r>
              <a:rPr lang="en-US" sz="1400" dirty="0">
                <a:solidFill>
                  <a:srgbClr val="002D5D"/>
                </a:solidFill>
              </a:rPr>
              <a:t>Click on the links below to learn key information about Next Engineers and volunteering with the program.</a:t>
            </a:r>
            <a:endParaRPr lang="en-US" sz="1800" dirty="0">
              <a:solidFill>
                <a:srgbClr val="002D5D"/>
              </a:solidFill>
              <a:ea typeface="Calibri" panose="020F0502020204030204" pitchFamily="34" charset="0"/>
              <a:cs typeface="Times New Roman" panose="02020603050405020304" pitchFamily="18" charset="0"/>
            </a:endParaRPr>
          </a:p>
        </p:txBody>
      </p:sp>
      <p:pic>
        <p:nvPicPr>
          <p:cNvPr id="28" name="Graphic 27" descr="Circle with left arrow outline">
            <a:hlinkClick r:id="" action="ppaction://hlinkshowjump?jump=nextslide"/>
            <a:extLst>
              <a:ext uri="{FF2B5EF4-FFF2-40B4-BE49-F238E27FC236}">
                <a16:creationId xmlns:a16="http://schemas.microsoft.com/office/drawing/2014/main" id="{C5550F5D-805F-1640-85A2-741AC9516B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30974" y="321608"/>
            <a:ext cx="365760" cy="365760"/>
          </a:xfrm>
          <a:prstGeom prst="rect">
            <a:avLst/>
          </a:prstGeom>
        </p:spPr>
      </p:pic>
      <p:pic>
        <p:nvPicPr>
          <p:cNvPr id="29" name="Graphic 28" descr="Circle with left arrow outline">
            <a:hlinkClick r:id="" action="ppaction://hlinkshowjump?jump=previousslide"/>
            <a:extLst>
              <a:ext uri="{FF2B5EF4-FFF2-40B4-BE49-F238E27FC236}">
                <a16:creationId xmlns:a16="http://schemas.microsoft.com/office/drawing/2014/main" id="{179B98E7-01DB-154E-B394-CAC01A74E0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777420" y="321609"/>
            <a:ext cx="365760" cy="365760"/>
          </a:xfrm>
          <a:prstGeom prst="rect">
            <a:avLst/>
          </a:prstGeom>
        </p:spPr>
      </p:pic>
      <p:pic>
        <p:nvPicPr>
          <p:cNvPr id="32" name="Graphic 31" descr="Line arrow: Horizontal U-turn outline">
            <a:extLst>
              <a:ext uri="{FF2B5EF4-FFF2-40B4-BE49-F238E27FC236}">
                <a16:creationId xmlns:a16="http://schemas.microsoft.com/office/drawing/2014/main" id="{70F1CF37-7FB0-304F-89E9-F3336E912C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59959" y="379725"/>
            <a:ext cx="274320" cy="274320"/>
          </a:xfrm>
          <a:prstGeom prst="rect">
            <a:avLst/>
          </a:prstGeom>
        </p:spPr>
      </p:pic>
      <p:pic>
        <p:nvPicPr>
          <p:cNvPr id="3" name="Picture 2">
            <a:extLst>
              <a:ext uri="{FF2B5EF4-FFF2-40B4-BE49-F238E27FC236}">
                <a16:creationId xmlns:a16="http://schemas.microsoft.com/office/drawing/2014/main" id="{A3F1FE8F-88D7-3B4D-A96D-BD4EFFB54522}"/>
              </a:ext>
            </a:extLst>
          </p:cNvPr>
          <p:cNvPicPr>
            <a:picLocks noChangeAspect="1"/>
          </p:cNvPicPr>
          <p:nvPr/>
        </p:nvPicPr>
        <p:blipFill>
          <a:blip r:embed="rId11"/>
          <a:stretch>
            <a:fillRect/>
          </a:stretch>
        </p:blipFill>
        <p:spPr>
          <a:xfrm>
            <a:off x="7405734" y="1085616"/>
            <a:ext cx="4191000" cy="5219700"/>
          </a:xfrm>
          <a:prstGeom prst="rect">
            <a:avLst/>
          </a:prstGeom>
        </p:spPr>
      </p:pic>
      <p:sp>
        <p:nvSpPr>
          <p:cNvPr id="17" name="Title 1">
            <a:extLst>
              <a:ext uri="{FF2B5EF4-FFF2-40B4-BE49-F238E27FC236}">
                <a16:creationId xmlns:a16="http://schemas.microsoft.com/office/drawing/2014/main" id="{0D9A33F9-396E-6444-8537-2858348C6745}"/>
              </a:ext>
            </a:extLst>
          </p:cNvPr>
          <p:cNvSpPr txBox="1">
            <a:spLocks/>
          </p:cNvSpPr>
          <p:nvPr/>
        </p:nvSpPr>
        <p:spPr>
          <a:xfrm>
            <a:off x="7116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rgbClr val="005CB9"/>
                </a:solidFill>
                <a:cs typeface="Arial" panose="020B0604020202020204" pitchFamily="34" charset="0"/>
              </a:rPr>
              <a:t>GET INFORMED</a:t>
            </a:r>
          </a:p>
          <a:p>
            <a:br>
              <a:rPr lang="en-US" sz="1000" b="1">
                <a:solidFill>
                  <a:srgbClr val="002D5D"/>
                </a:solidFill>
              </a:rPr>
            </a:br>
            <a:r>
              <a:rPr lang="en-US" sz="2000" b="1">
                <a:solidFill>
                  <a:srgbClr val="002D5D"/>
                </a:solidFill>
              </a:rPr>
              <a:t>Learn more about Next Engineers</a:t>
            </a:r>
            <a:endParaRPr lang="en-US" sz="1400">
              <a:solidFill>
                <a:srgbClr val="002D5D"/>
              </a:solidFill>
            </a:endParaRPr>
          </a:p>
        </p:txBody>
      </p:sp>
      <p:sp>
        <p:nvSpPr>
          <p:cNvPr id="15" name="Rounded Rectangle 14">
            <a:hlinkClick r:id="rId12" action="ppaction://hlinksldjump"/>
            <a:extLst>
              <a:ext uri="{FF2B5EF4-FFF2-40B4-BE49-F238E27FC236}">
                <a16:creationId xmlns:a16="http://schemas.microsoft.com/office/drawing/2014/main" id="{268DFF4A-4B95-F445-8255-5D65DE32C97E}"/>
              </a:ext>
            </a:extLst>
          </p:cNvPr>
          <p:cNvSpPr/>
          <p:nvPr/>
        </p:nvSpPr>
        <p:spPr>
          <a:xfrm>
            <a:off x="9053057" y="379019"/>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2349986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F517C-B284-2A42-8198-3FA8AC5D6B14}"/>
              </a:ext>
            </a:extLst>
          </p:cNvPr>
          <p:cNvSpPr>
            <a:spLocks noGrp="1"/>
          </p:cNvSpPr>
          <p:nvPr>
            <p:ph type="sldNum" sz="quarter" idx="4"/>
          </p:nvPr>
        </p:nvSpPr>
        <p:spPr/>
        <p:txBody>
          <a:bodyPr/>
          <a:lstStyle/>
          <a:p>
            <a:fld id="{14719505-AD43-774F-936C-A3AE71DD4EEA}" type="slidenum">
              <a:rPr lang="en-GB" smtClean="0"/>
              <a:pPr/>
              <a:t>5</a:t>
            </a:fld>
            <a:endParaRPr lang="en-GB"/>
          </a:p>
        </p:txBody>
      </p:sp>
      <p:sp>
        <p:nvSpPr>
          <p:cNvPr id="29" name="Title 10">
            <a:extLst>
              <a:ext uri="{FF2B5EF4-FFF2-40B4-BE49-F238E27FC236}">
                <a16:creationId xmlns:a16="http://schemas.microsoft.com/office/drawing/2014/main" id="{BF7C7EC5-BD60-4535-91D3-1FB05BAD9185}"/>
              </a:ext>
            </a:extLst>
          </p:cNvPr>
          <p:cNvSpPr txBox="1">
            <a:spLocks/>
          </p:cNvSpPr>
          <p:nvPr/>
        </p:nvSpPr>
        <p:spPr>
          <a:xfrm>
            <a:off x="508713" y="1558925"/>
            <a:ext cx="10835242" cy="1059444"/>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endParaRPr lang="en-US" sz="900" b="1" dirty="0">
              <a:solidFill>
                <a:srgbClr val="002D5D"/>
              </a:solidFill>
            </a:endParaRPr>
          </a:p>
          <a:p>
            <a:r>
              <a:rPr lang="en-US" sz="1600" dirty="0"/>
              <a:t>We identified 5 essential building blocks to becoming an engineer. These building blocks serve as the foundation of Next Engineers. Check out </a:t>
            </a:r>
            <a:r>
              <a:rPr lang="en-US" sz="1600" dirty="0">
                <a:solidFill>
                  <a:schemeClr val="accent1"/>
                </a:solidFill>
                <a:hlinkClick r:id="rId3">
                  <a:extLst>
                    <a:ext uri="{A12FA001-AC4F-418D-AE19-62706E023703}">
                      <ahyp:hlinkClr xmlns:ahyp="http://schemas.microsoft.com/office/drawing/2018/hyperlinkcolor" val="tx"/>
                    </a:ext>
                  </a:extLst>
                </a:hlinkClick>
              </a:rPr>
              <a:t>The Five Building Blocks of Next Engineers</a:t>
            </a:r>
            <a:r>
              <a:rPr lang="en-US" sz="1600" dirty="0"/>
              <a:t> for more information and evidence!</a:t>
            </a:r>
          </a:p>
        </p:txBody>
      </p:sp>
      <p:pic>
        <p:nvPicPr>
          <p:cNvPr id="3" name="Graphic 2" descr="Circle with left arrow outline">
            <a:hlinkClick r:id="" action="ppaction://hlinkshowjump?jump=nextslide"/>
            <a:extLst>
              <a:ext uri="{FF2B5EF4-FFF2-40B4-BE49-F238E27FC236}">
                <a16:creationId xmlns:a16="http://schemas.microsoft.com/office/drawing/2014/main" id="{453B1D03-C958-D263-5D41-8506E2406F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0974" y="321608"/>
            <a:ext cx="365760" cy="365760"/>
          </a:xfrm>
          <a:prstGeom prst="rect">
            <a:avLst/>
          </a:prstGeom>
        </p:spPr>
      </p:pic>
      <p:pic>
        <p:nvPicPr>
          <p:cNvPr id="5" name="Graphic 4" descr="Circle with left arrow outline">
            <a:hlinkClick r:id="" action="ppaction://hlinkshowjump?jump=previousslide"/>
            <a:extLst>
              <a:ext uri="{FF2B5EF4-FFF2-40B4-BE49-F238E27FC236}">
                <a16:creationId xmlns:a16="http://schemas.microsoft.com/office/drawing/2014/main" id="{247BAEC5-7869-EDDA-C256-F09BE56533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777420" y="321609"/>
            <a:ext cx="365760" cy="365760"/>
          </a:xfrm>
          <a:prstGeom prst="rect">
            <a:avLst/>
          </a:prstGeom>
        </p:spPr>
      </p:pic>
      <p:pic>
        <p:nvPicPr>
          <p:cNvPr id="33" name="Graphic 32" descr="Line arrow: Horizontal U-turn outline">
            <a:extLst>
              <a:ext uri="{FF2B5EF4-FFF2-40B4-BE49-F238E27FC236}">
                <a16:creationId xmlns:a16="http://schemas.microsoft.com/office/drawing/2014/main" id="{E19C303C-AE6C-7543-B07C-9C9E3176EF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9959" y="379725"/>
            <a:ext cx="274320" cy="274320"/>
          </a:xfrm>
          <a:prstGeom prst="rect">
            <a:avLst/>
          </a:prstGeom>
        </p:spPr>
      </p:pic>
      <p:pic>
        <p:nvPicPr>
          <p:cNvPr id="36" name="Graphic 35" descr="Line arrow: Horizontal U-turn outline">
            <a:extLst>
              <a:ext uri="{FF2B5EF4-FFF2-40B4-BE49-F238E27FC236}">
                <a16:creationId xmlns:a16="http://schemas.microsoft.com/office/drawing/2014/main" id="{EA7D83A3-1972-884B-8CAC-04E8AE93EF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0272" y="652592"/>
            <a:ext cx="274320" cy="274320"/>
          </a:xfrm>
          <a:prstGeom prst="rect">
            <a:avLst/>
          </a:prstGeom>
        </p:spPr>
      </p:pic>
      <p:sp>
        <p:nvSpPr>
          <p:cNvPr id="37" name="Title 1">
            <a:extLst>
              <a:ext uri="{FF2B5EF4-FFF2-40B4-BE49-F238E27FC236}">
                <a16:creationId xmlns:a16="http://schemas.microsoft.com/office/drawing/2014/main" id="{16E7FF65-89E3-B948-9A40-7D4727F2F9FC}"/>
              </a:ext>
            </a:extLst>
          </p:cNvPr>
          <p:cNvSpPr txBox="1">
            <a:spLocks/>
          </p:cNvSpPr>
          <p:nvPr/>
        </p:nvSpPr>
        <p:spPr>
          <a:xfrm>
            <a:off x="508713" y="596512"/>
            <a:ext cx="10811161"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a:t>
            </a:r>
            <a:br>
              <a:rPr lang="en-US" b="1"/>
            </a:br>
            <a:endParaRPr lang="en-US" sz="1000" b="1"/>
          </a:p>
          <a:p>
            <a:r>
              <a:rPr lang="en-US" sz="2000" b="1">
                <a:solidFill>
                  <a:schemeClr val="accent1"/>
                </a:solidFill>
              </a:rPr>
              <a:t>The 5 Building Blocks of Next Engineers</a:t>
            </a:r>
          </a:p>
          <a:p>
            <a:br>
              <a:rPr lang="en-US" sz="1000" b="1"/>
            </a:br>
            <a:endParaRPr lang="en-US" sz="1400">
              <a:solidFill>
                <a:schemeClr val="tx2"/>
              </a:solidFill>
            </a:endParaRPr>
          </a:p>
        </p:txBody>
      </p:sp>
      <p:sp>
        <p:nvSpPr>
          <p:cNvPr id="38" name="TextBox 37">
            <a:extLst>
              <a:ext uri="{FF2B5EF4-FFF2-40B4-BE49-F238E27FC236}">
                <a16:creationId xmlns:a16="http://schemas.microsoft.com/office/drawing/2014/main" id="{6C4459F9-97EF-D749-A08C-6F4C7567E9C7}"/>
              </a:ext>
            </a:extLst>
          </p:cNvPr>
          <p:cNvSpPr txBox="1"/>
          <p:nvPr/>
        </p:nvSpPr>
        <p:spPr>
          <a:xfrm>
            <a:off x="3650397" y="2567005"/>
            <a:ext cx="6721693" cy="400110"/>
          </a:xfrm>
          <a:prstGeom prst="rect">
            <a:avLst/>
          </a:prstGeom>
          <a:noFill/>
        </p:spPr>
        <p:txBody>
          <a:bodyPr wrap="square" rtlCol="0">
            <a:spAutoFit/>
          </a:bodyPr>
          <a:lstStyle/>
          <a:p>
            <a:pPr>
              <a:spcBef>
                <a:spcPts val="1200"/>
              </a:spcBef>
            </a:pPr>
            <a:r>
              <a:rPr lang="en-ZA" sz="2000" b="1">
                <a:solidFill>
                  <a:schemeClr val="accent3"/>
                </a:solidFill>
              </a:rPr>
              <a:t>I am actively planning to become an engineer</a:t>
            </a:r>
            <a:endParaRPr lang="en-US" sz="2000" b="1">
              <a:solidFill>
                <a:schemeClr val="accent3"/>
              </a:solidFill>
            </a:endParaRPr>
          </a:p>
        </p:txBody>
      </p:sp>
      <p:sp>
        <p:nvSpPr>
          <p:cNvPr id="39" name="TextBox 38">
            <a:extLst>
              <a:ext uri="{FF2B5EF4-FFF2-40B4-BE49-F238E27FC236}">
                <a16:creationId xmlns:a16="http://schemas.microsoft.com/office/drawing/2014/main" id="{0C62A2C5-B982-9F4C-9BA7-23B41E2CC72A}"/>
              </a:ext>
            </a:extLst>
          </p:cNvPr>
          <p:cNvSpPr txBox="1"/>
          <p:nvPr/>
        </p:nvSpPr>
        <p:spPr>
          <a:xfrm>
            <a:off x="3650397" y="3195210"/>
            <a:ext cx="3273653" cy="400110"/>
          </a:xfrm>
          <a:prstGeom prst="rect">
            <a:avLst/>
          </a:prstGeom>
          <a:noFill/>
        </p:spPr>
        <p:txBody>
          <a:bodyPr wrap="none" rtlCol="0">
            <a:spAutoFit/>
          </a:bodyPr>
          <a:lstStyle/>
          <a:p>
            <a:pPr>
              <a:spcBef>
                <a:spcPts val="1200"/>
              </a:spcBef>
            </a:pPr>
            <a:r>
              <a:rPr lang="en-ZA" sz="2000" b="1">
                <a:solidFill>
                  <a:schemeClr val="accent6"/>
                </a:solidFill>
              </a:rPr>
              <a:t>I see myself as an engineer</a:t>
            </a:r>
            <a:endParaRPr lang="en-US" sz="2000" b="1">
              <a:solidFill>
                <a:schemeClr val="accent6"/>
              </a:solidFill>
            </a:endParaRPr>
          </a:p>
        </p:txBody>
      </p:sp>
      <p:sp>
        <p:nvSpPr>
          <p:cNvPr id="40" name="TextBox 39">
            <a:extLst>
              <a:ext uri="{FF2B5EF4-FFF2-40B4-BE49-F238E27FC236}">
                <a16:creationId xmlns:a16="http://schemas.microsoft.com/office/drawing/2014/main" id="{772FBF07-33FD-BD4D-B44A-FCD005618AE2}"/>
              </a:ext>
            </a:extLst>
          </p:cNvPr>
          <p:cNvSpPr txBox="1"/>
          <p:nvPr/>
        </p:nvSpPr>
        <p:spPr>
          <a:xfrm>
            <a:off x="3650397" y="3980036"/>
            <a:ext cx="3722494" cy="400110"/>
          </a:xfrm>
          <a:prstGeom prst="rect">
            <a:avLst/>
          </a:prstGeom>
          <a:noFill/>
        </p:spPr>
        <p:txBody>
          <a:bodyPr wrap="none" rtlCol="0">
            <a:spAutoFit/>
          </a:bodyPr>
          <a:lstStyle/>
          <a:p>
            <a:pPr>
              <a:spcBef>
                <a:spcPts val="1200"/>
              </a:spcBef>
            </a:pPr>
            <a:r>
              <a:rPr lang="en-ZA" sz="2000" b="1">
                <a:solidFill>
                  <a:schemeClr val="accent1"/>
                </a:solidFill>
              </a:rPr>
              <a:t>I think and act like an engineer</a:t>
            </a:r>
            <a:endParaRPr lang="en-US" sz="2000" b="1">
              <a:solidFill>
                <a:schemeClr val="accent1"/>
              </a:solidFill>
            </a:endParaRPr>
          </a:p>
        </p:txBody>
      </p:sp>
      <p:sp>
        <p:nvSpPr>
          <p:cNvPr id="41" name="TextBox 40">
            <a:extLst>
              <a:ext uri="{FF2B5EF4-FFF2-40B4-BE49-F238E27FC236}">
                <a16:creationId xmlns:a16="http://schemas.microsoft.com/office/drawing/2014/main" id="{4BE6A089-892C-A04B-8ADE-F61DF11A5DC8}"/>
              </a:ext>
            </a:extLst>
          </p:cNvPr>
          <p:cNvSpPr txBox="1"/>
          <p:nvPr/>
        </p:nvSpPr>
        <p:spPr>
          <a:xfrm>
            <a:off x="3650397" y="4743380"/>
            <a:ext cx="7763342" cy="400110"/>
          </a:xfrm>
          <a:prstGeom prst="rect">
            <a:avLst/>
          </a:prstGeom>
          <a:noFill/>
        </p:spPr>
        <p:txBody>
          <a:bodyPr wrap="square" rtlCol="0">
            <a:spAutoFit/>
          </a:bodyPr>
          <a:lstStyle/>
          <a:p>
            <a:pPr>
              <a:spcBef>
                <a:spcPts val="1200"/>
              </a:spcBef>
            </a:pPr>
            <a:r>
              <a:rPr lang="en-ZA" sz="2000" b="1">
                <a:solidFill>
                  <a:schemeClr val="accent5"/>
                </a:solidFill>
              </a:rPr>
              <a:t>Engineering is interesting and I think I want to be an engineer</a:t>
            </a:r>
            <a:endParaRPr lang="en-US" sz="2000" b="1">
              <a:solidFill>
                <a:schemeClr val="accent5"/>
              </a:solidFill>
            </a:endParaRPr>
          </a:p>
        </p:txBody>
      </p:sp>
      <p:sp>
        <p:nvSpPr>
          <p:cNvPr id="42" name="TextBox 41">
            <a:extLst>
              <a:ext uri="{FF2B5EF4-FFF2-40B4-BE49-F238E27FC236}">
                <a16:creationId xmlns:a16="http://schemas.microsoft.com/office/drawing/2014/main" id="{E91AD703-AB45-F548-9F9E-75419FE85DB9}"/>
              </a:ext>
            </a:extLst>
          </p:cNvPr>
          <p:cNvSpPr txBox="1"/>
          <p:nvPr/>
        </p:nvSpPr>
        <p:spPr>
          <a:xfrm>
            <a:off x="3650397" y="5424738"/>
            <a:ext cx="7205399" cy="400110"/>
          </a:xfrm>
          <a:prstGeom prst="rect">
            <a:avLst/>
          </a:prstGeom>
          <a:noFill/>
        </p:spPr>
        <p:txBody>
          <a:bodyPr wrap="square" rtlCol="0">
            <a:spAutoFit/>
          </a:bodyPr>
          <a:lstStyle/>
          <a:p>
            <a:pPr>
              <a:spcBef>
                <a:spcPts val="1200"/>
              </a:spcBef>
            </a:pPr>
            <a:r>
              <a:rPr lang="en-ZA" sz="2000" b="1">
                <a:solidFill>
                  <a:schemeClr val="accent2"/>
                </a:solidFill>
              </a:rPr>
              <a:t>I know what engineering is and what engineers do</a:t>
            </a:r>
            <a:endParaRPr lang="en-US" sz="2000" b="1">
              <a:solidFill>
                <a:schemeClr val="accent2"/>
              </a:solidFill>
            </a:endParaRPr>
          </a:p>
        </p:txBody>
      </p:sp>
      <p:grpSp>
        <p:nvGrpSpPr>
          <p:cNvPr id="43" name="Group 42">
            <a:extLst>
              <a:ext uri="{FF2B5EF4-FFF2-40B4-BE49-F238E27FC236}">
                <a16:creationId xmlns:a16="http://schemas.microsoft.com/office/drawing/2014/main" id="{B25FDD81-4895-B545-A0C9-701273B81B6D}"/>
              </a:ext>
            </a:extLst>
          </p:cNvPr>
          <p:cNvGrpSpPr/>
          <p:nvPr/>
        </p:nvGrpSpPr>
        <p:grpSpPr>
          <a:xfrm>
            <a:off x="658934" y="2291590"/>
            <a:ext cx="2944454" cy="3766300"/>
            <a:chOff x="658934" y="2225330"/>
            <a:chExt cx="2944454" cy="3766300"/>
          </a:xfrm>
        </p:grpSpPr>
        <p:sp>
          <p:nvSpPr>
            <p:cNvPr id="44" name="Freeform 43">
              <a:extLst>
                <a:ext uri="{FF2B5EF4-FFF2-40B4-BE49-F238E27FC236}">
                  <a16:creationId xmlns:a16="http://schemas.microsoft.com/office/drawing/2014/main" id="{3E9B5D03-4BA8-E542-AB81-7D4D2E9A71A4}"/>
                </a:ext>
              </a:extLst>
            </p:cNvPr>
            <p:cNvSpPr/>
            <p:nvPr/>
          </p:nvSpPr>
          <p:spPr>
            <a:xfrm>
              <a:off x="658934" y="5077230"/>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Awareness</a:t>
              </a:r>
            </a:p>
          </p:txBody>
        </p:sp>
        <p:sp>
          <p:nvSpPr>
            <p:cNvPr id="45" name="Freeform 24">
              <a:extLst>
                <a:ext uri="{FF2B5EF4-FFF2-40B4-BE49-F238E27FC236}">
                  <a16:creationId xmlns:a16="http://schemas.microsoft.com/office/drawing/2014/main" id="{BC48E5ED-7F1B-9B45-A77E-836D8F248821}"/>
                </a:ext>
              </a:extLst>
            </p:cNvPr>
            <p:cNvSpPr>
              <a:spLocks/>
            </p:cNvSpPr>
            <p:nvPr/>
          </p:nvSpPr>
          <p:spPr>
            <a:xfrm>
              <a:off x="658934" y="4330107"/>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Interest</a:t>
              </a:r>
            </a:p>
          </p:txBody>
        </p:sp>
        <p:sp>
          <p:nvSpPr>
            <p:cNvPr id="46" name="Freeform 25">
              <a:extLst>
                <a:ext uri="{FF2B5EF4-FFF2-40B4-BE49-F238E27FC236}">
                  <a16:creationId xmlns:a16="http://schemas.microsoft.com/office/drawing/2014/main" id="{894BE53F-EF2B-F745-BF38-7B5A0885B650}"/>
                </a:ext>
              </a:extLst>
            </p:cNvPr>
            <p:cNvSpPr>
              <a:spLocks/>
            </p:cNvSpPr>
            <p:nvPr/>
          </p:nvSpPr>
          <p:spPr>
            <a:xfrm>
              <a:off x="658934" y="3565126"/>
              <a:ext cx="2944454"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Engineering </a:t>
              </a:r>
            </a:p>
            <a:p>
              <a:r>
                <a:rPr lang="en-US" sz="2000"/>
                <a:t>Habits of Mind</a:t>
              </a:r>
            </a:p>
          </p:txBody>
        </p:sp>
        <p:sp>
          <p:nvSpPr>
            <p:cNvPr id="47" name="Freeform 26">
              <a:extLst>
                <a:ext uri="{FF2B5EF4-FFF2-40B4-BE49-F238E27FC236}">
                  <a16:creationId xmlns:a16="http://schemas.microsoft.com/office/drawing/2014/main" id="{201AB4F3-B968-3441-9798-D4B3495D2560}"/>
                </a:ext>
              </a:extLst>
            </p:cNvPr>
            <p:cNvSpPr>
              <a:spLocks/>
            </p:cNvSpPr>
            <p:nvPr/>
          </p:nvSpPr>
          <p:spPr>
            <a:xfrm>
              <a:off x="658934" y="2812126"/>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Engineering Identity</a:t>
              </a:r>
            </a:p>
          </p:txBody>
        </p:sp>
        <p:sp>
          <p:nvSpPr>
            <p:cNvPr id="48" name="Freeform 27">
              <a:extLst>
                <a:ext uri="{FF2B5EF4-FFF2-40B4-BE49-F238E27FC236}">
                  <a16:creationId xmlns:a16="http://schemas.microsoft.com/office/drawing/2014/main" id="{B737B07E-054D-7C49-BAB4-61E1874B4C3A}"/>
                </a:ext>
              </a:extLst>
            </p:cNvPr>
            <p:cNvSpPr>
              <a:spLocks/>
            </p:cNvSpPr>
            <p:nvPr/>
          </p:nvSpPr>
          <p:spPr>
            <a:xfrm>
              <a:off x="658934" y="2225330"/>
              <a:ext cx="2944454" cy="73152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Agency</a:t>
              </a:r>
            </a:p>
          </p:txBody>
        </p:sp>
        <p:pic>
          <p:nvPicPr>
            <p:cNvPr id="49" name="Picture 48" descr="Icon&#10;&#10;Description automatically generated">
              <a:extLst>
                <a:ext uri="{FF2B5EF4-FFF2-40B4-BE49-F238E27FC236}">
                  <a16:creationId xmlns:a16="http://schemas.microsoft.com/office/drawing/2014/main" id="{F956EB1F-B423-3945-A7B2-F5A8F1EC4DC0}"/>
                </a:ext>
              </a:extLst>
            </p:cNvPr>
            <p:cNvPicPr>
              <a:picLocks noChangeAspect="1"/>
            </p:cNvPicPr>
            <p:nvPr/>
          </p:nvPicPr>
          <p:blipFill>
            <a:blip r:embed="rId10">
              <a:biLevel thresh="25000"/>
            </a:blip>
            <a:stretch>
              <a:fillRect/>
            </a:stretch>
          </p:blipFill>
          <p:spPr>
            <a:xfrm>
              <a:off x="731727" y="2417804"/>
              <a:ext cx="616387" cy="457200"/>
            </a:xfrm>
            <a:prstGeom prst="rect">
              <a:avLst/>
            </a:prstGeom>
          </p:spPr>
        </p:pic>
        <p:pic>
          <p:nvPicPr>
            <p:cNvPr id="50" name="Picture 49" descr="Icon&#10;&#10;Description automatically generated">
              <a:extLst>
                <a:ext uri="{FF2B5EF4-FFF2-40B4-BE49-F238E27FC236}">
                  <a16:creationId xmlns:a16="http://schemas.microsoft.com/office/drawing/2014/main" id="{87C40D8B-5B77-5A48-9E69-2D5D4EF46D47}"/>
                </a:ext>
              </a:extLst>
            </p:cNvPr>
            <p:cNvPicPr>
              <a:picLocks noChangeAspect="1"/>
            </p:cNvPicPr>
            <p:nvPr/>
          </p:nvPicPr>
          <p:blipFill>
            <a:blip r:embed="rId11">
              <a:biLevel thresh="25000"/>
            </a:blip>
            <a:stretch>
              <a:fillRect/>
            </a:stretch>
          </p:blipFill>
          <p:spPr>
            <a:xfrm>
              <a:off x="778261" y="4661087"/>
              <a:ext cx="457200" cy="465129"/>
            </a:xfrm>
            <a:prstGeom prst="rect">
              <a:avLst/>
            </a:prstGeom>
          </p:spPr>
        </p:pic>
        <p:pic>
          <p:nvPicPr>
            <p:cNvPr id="51" name="Picture 50" descr="Icon&#10;&#10;Description automatically generated">
              <a:extLst>
                <a:ext uri="{FF2B5EF4-FFF2-40B4-BE49-F238E27FC236}">
                  <a16:creationId xmlns:a16="http://schemas.microsoft.com/office/drawing/2014/main" id="{508D5F14-38C4-4A4B-B8E8-7346FAB81E81}"/>
                </a:ext>
              </a:extLst>
            </p:cNvPr>
            <p:cNvPicPr>
              <a:picLocks noChangeAspect="1"/>
            </p:cNvPicPr>
            <p:nvPr/>
          </p:nvPicPr>
          <p:blipFill>
            <a:blip r:embed="rId12">
              <a:biLevel thresh="25000"/>
            </a:blip>
            <a:stretch>
              <a:fillRect/>
            </a:stretch>
          </p:blipFill>
          <p:spPr>
            <a:xfrm>
              <a:off x="667974" y="3019004"/>
              <a:ext cx="731520" cy="599574"/>
            </a:xfrm>
            <a:prstGeom prst="rect">
              <a:avLst/>
            </a:prstGeom>
          </p:spPr>
        </p:pic>
        <p:pic>
          <p:nvPicPr>
            <p:cNvPr id="52" name="Picture 51" descr="Icon&#10;&#10;Description automatically generated">
              <a:extLst>
                <a:ext uri="{FF2B5EF4-FFF2-40B4-BE49-F238E27FC236}">
                  <a16:creationId xmlns:a16="http://schemas.microsoft.com/office/drawing/2014/main" id="{1E94A786-C291-5849-B66C-0B74FD2B2B11}"/>
                </a:ext>
              </a:extLst>
            </p:cNvPr>
            <p:cNvPicPr>
              <a:picLocks noChangeAspect="1"/>
            </p:cNvPicPr>
            <p:nvPr/>
          </p:nvPicPr>
          <p:blipFill>
            <a:blip r:embed="rId13">
              <a:biLevel thresh="25000"/>
            </a:blip>
            <a:stretch>
              <a:fillRect/>
            </a:stretch>
          </p:blipFill>
          <p:spPr>
            <a:xfrm>
              <a:off x="808741" y="3904985"/>
              <a:ext cx="365760" cy="388154"/>
            </a:xfrm>
            <a:prstGeom prst="rect">
              <a:avLst/>
            </a:prstGeom>
          </p:spPr>
        </p:pic>
        <p:pic>
          <p:nvPicPr>
            <p:cNvPr id="53" name="Picture 52" descr="Icon&#10;&#10;Description automatically generated">
              <a:extLst>
                <a:ext uri="{FF2B5EF4-FFF2-40B4-BE49-F238E27FC236}">
                  <a16:creationId xmlns:a16="http://schemas.microsoft.com/office/drawing/2014/main" id="{3419D956-2EE6-294F-8D8F-EAC9E1D144A1}"/>
                </a:ext>
              </a:extLst>
            </p:cNvPr>
            <p:cNvPicPr>
              <a:picLocks noChangeAspect="1"/>
            </p:cNvPicPr>
            <p:nvPr/>
          </p:nvPicPr>
          <p:blipFill>
            <a:blip r:embed="rId14">
              <a:biLevel thresh="25000"/>
            </a:blip>
            <a:stretch>
              <a:fillRect/>
            </a:stretch>
          </p:blipFill>
          <p:spPr>
            <a:xfrm>
              <a:off x="785727" y="5407386"/>
              <a:ext cx="457200" cy="457200"/>
            </a:xfrm>
            <a:prstGeom prst="rect">
              <a:avLst/>
            </a:prstGeom>
          </p:spPr>
        </p:pic>
      </p:grpSp>
      <p:sp>
        <p:nvSpPr>
          <p:cNvPr id="8" name="Rounded Rectangle 14">
            <a:hlinkClick r:id="rId15" action="ppaction://hlinksldjump"/>
            <a:extLst>
              <a:ext uri="{FF2B5EF4-FFF2-40B4-BE49-F238E27FC236}">
                <a16:creationId xmlns:a16="http://schemas.microsoft.com/office/drawing/2014/main" id="{EB2B590A-A98D-FE98-3503-A67DE3A28A26}"/>
              </a:ext>
            </a:extLst>
          </p:cNvPr>
          <p:cNvSpPr/>
          <p:nvPr/>
        </p:nvSpPr>
        <p:spPr>
          <a:xfrm>
            <a:off x="9053057" y="379019"/>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35" name="Rounded Rectangle 34">
            <a:hlinkClick r:id="rId16" action="ppaction://hlinksldjump"/>
            <a:extLst>
              <a:ext uri="{FF2B5EF4-FFF2-40B4-BE49-F238E27FC236}">
                <a16:creationId xmlns:a16="http://schemas.microsoft.com/office/drawing/2014/main" id="{25A9ADA8-AFA1-E74A-8661-09465518E360}"/>
              </a:ext>
            </a:extLst>
          </p:cNvPr>
          <p:cNvSpPr/>
          <p:nvPr/>
        </p:nvSpPr>
        <p:spPr>
          <a:xfrm>
            <a:off x="9075896" y="621596"/>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2"/>
                </a:solidFill>
              </a:rPr>
              <a:t>Get Informed</a:t>
            </a:r>
            <a:endParaRPr lang="en-US" sz="1200" u="sng">
              <a:solidFill>
                <a:schemeClr val="tx2"/>
              </a:solidFill>
            </a:endParaRPr>
          </a:p>
        </p:txBody>
      </p:sp>
    </p:spTree>
    <p:extLst>
      <p:ext uri="{BB962C8B-B14F-4D97-AF65-F5344CB8AC3E}">
        <p14:creationId xmlns:p14="http://schemas.microsoft.com/office/powerpoint/2010/main" val="59801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B77A4E5-B81B-3B4F-A367-B3EAD664316A}"/>
              </a:ext>
            </a:extLst>
          </p:cNvPr>
          <p:cNvSpPr>
            <a:spLocks noGrp="1"/>
          </p:cNvSpPr>
          <p:nvPr>
            <p:ph type="title"/>
          </p:nvPr>
        </p:nvSpPr>
        <p:spPr>
          <a:xfrm>
            <a:off x="480309" y="1372868"/>
            <a:ext cx="10933545" cy="908101"/>
          </a:xfrm>
        </p:spPr>
        <p:txBody>
          <a:bodyPr/>
          <a:lstStyle/>
          <a:p>
            <a:br>
              <a:rPr lang="en-US" sz="1100" b="1">
                <a:solidFill>
                  <a:srgbClr val="002D5D"/>
                </a:solidFill>
              </a:rPr>
            </a:br>
            <a:r>
              <a:rPr lang="en-US" sz="1800">
                <a:solidFill>
                  <a:srgbClr val="002D5D"/>
                </a:solidFill>
              </a:rPr>
              <a:t>Each</a:t>
            </a:r>
            <a:r>
              <a:rPr lang="en-US" sz="1800"/>
              <a:t> Next Engineers program, Engineering Discovery, Engineering Camp, and Engineering Academy, addresses at least two essential building blocks. Keep going to read more about our programs!</a:t>
            </a:r>
            <a:endParaRPr lang="en-US" sz="2800"/>
          </a:p>
        </p:txBody>
      </p:sp>
      <p:sp>
        <p:nvSpPr>
          <p:cNvPr id="2" name="Slide Number Placeholder 1">
            <a:extLst>
              <a:ext uri="{FF2B5EF4-FFF2-40B4-BE49-F238E27FC236}">
                <a16:creationId xmlns:a16="http://schemas.microsoft.com/office/drawing/2014/main" id="{B08F517C-B284-2A42-8198-3FA8AC5D6B14}"/>
              </a:ext>
            </a:extLst>
          </p:cNvPr>
          <p:cNvSpPr>
            <a:spLocks noGrp="1"/>
          </p:cNvSpPr>
          <p:nvPr>
            <p:ph type="sldNum" sz="quarter" idx="4"/>
          </p:nvPr>
        </p:nvSpPr>
        <p:spPr/>
        <p:txBody>
          <a:bodyPr/>
          <a:lstStyle/>
          <a:p>
            <a:fld id="{14719505-AD43-774F-936C-A3AE71DD4EEA}" type="slidenum">
              <a:rPr lang="en-GB" smtClean="0"/>
              <a:pPr/>
              <a:t>6</a:t>
            </a:fld>
            <a:endParaRPr lang="en-GB"/>
          </a:p>
        </p:txBody>
      </p:sp>
      <p:grpSp>
        <p:nvGrpSpPr>
          <p:cNvPr id="33" name="Group 32">
            <a:extLst>
              <a:ext uri="{FF2B5EF4-FFF2-40B4-BE49-F238E27FC236}">
                <a16:creationId xmlns:a16="http://schemas.microsoft.com/office/drawing/2014/main" id="{884185B7-0DF3-1A47-9A73-0F893ED518FF}"/>
              </a:ext>
            </a:extLst>
          </p:cNvPr>
          <p:cNvGrpSpPr/>
          <p:nvPr/>
        </p:nvGrpSpPr>
        <p:grpSpPr>
          <a:xfrm>
            <a:off x="4210889" y="4479526"/>
            <a:ext cx="2160000" cy="1472506"/>
            <a:chOff x="3737725" y="3903734"/>
            <a:chExt cx="2160000" cy="1619725"/>
          </a:xfrm>
        </p:grpSpPr>
        <p:sp>
          <p:nvSpPr>
            <p:cNvPr id="35" name="Rectangle 34">
              <a:extLst>
                <a:ext uri="{FF2B5EF4-FFF2-40B4-BE49-F238E27FC236}">
                  <a16:creationId xmlns:a16="http://schemas.microsoft.com/office/drawing/2014/main" id="{229766B5-DD0E-6A46-86B5-8225FB660E43}"/>
                </a:ext>
              </a:extLst>
            </p:cNvPr>
            <p:cNvSpPr/>
            <p:nvPr/>
          </p:nvSpPr>
          <p:spPr>
            <a:xfrm>
              <a:off x="3737725" y="3903734"/>
              <a:ext cx="2160000" cy="1619725"/>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000">
                  <a:solidFill>
                    <a:schemeClr val="accent1"/>
                  </a:solidFill>
                </a:rPr>
                <a:t>Engineering Discovery</a:t>
              </a:r>
            </a:p>
          </p:txBody>
        </p:sp>
        <p:pic>
          <p:nvPicPr>
            <p:cNvPr id="36" name="Picture 2" descr="Spaceship">
              <a:extLst>
                <a:ext uri="{FF2B5EF4-FFF2-40B4-BE49-F238E27FC236}">
                  <a16:creationId xmlns:a16="http://schemas.microsoft.com/office/drawing/2014/main" id="{525EFEDF-65B4-DD48-BFFF-87C335FF47AA}"/>
                </a:ext>
              </a:extLst>
            </p:cNvPr>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0117" y="4552680"/>
              <a:ext cx="457200" cy="4571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38156D3C-C04B-7948-9926-3596A7928D66}"/>
              </a:ext>
            </a:extLst>
          </p:cNvPr>
          <p:cNvGrpSpPr/>
          <p:nvPr/>
        </p:nvGrpSpPr>
        <p:grpSpPr>
          <a:xfrm>
            <a:off x="6717399" y="3157086"/>
            <a:ext cx="2160000" cy="2794946"/>
            <a:chOff x="6244235" y="2179320"/>
            <a:chExt cx="2160000" cy="3344139"/>
          </a:xfrm>
        </p:grpSpPr>
        <p:sp>
          <p:nvSpPr>
            <p:cNvPr id="38" name="Rectangle 37">
              <a:extLst>
                <a:ext uri="{FF2B5EF4-FFF2-40B4-BE49-F238E27FC236}">
                  <a16:creationId xmlns:a16="http://schemas.microsoft.com/office/drawing/2014/main" id="{51F06A3B-BE69-FC4D-9977-744EB75B77C8}"/>
                </a:ext>
              </a:extLst>
            </p:cNvPr>
            <p:cNvSpPr/>
            <p:nvPr/>
          </p:nvSpPr>
          <p:spPr>
            <a:xfrm>
              <a:off x="6244235" y="2179320"/>
              <a:ext cx="2160000" cy="334413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000">
                  <a:solidFill>
                    <a:schemeClr val="accent1"/>
                  </a:solidFill>
                </a:rPr>
                <a:t>Engineering Camp</a:t>
              </a:r>
            </a:p>
          </p:txBody>
        </p:sp>
        <p:pic>
          <p:nvPicPr>
            <p:cNvPr id="39" name="Picture 4" descr="Compass">
              <a:extLst>
                <a:ext uri="{FF2B5EF4-FFF2-40B4-BE49-F238E27FC236}">
                  <a16:creationId xmlns:a16="http://schemas.microsoft.com/office/drawing/2014/main" id="{A8B202FB-A092-D542-956F-DF545D7CFFA3}"/>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1326" y="3638636"/>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9F411E33-7E1F-EF44-B3A3-3FFC20414A41}"/>
              </a:ext>
            </a:extLst>
          </p:cNvPr>
          <p:cNvGrpSpPr/>
          <p:nvPr/>
        </p:nvGrpSpPr>
        <p:grpSpPr>
          <a:xfrm>
            <a:off x="9168493" y="2225330"/>
            <a:ext cx="2160000" cy="3726702"/>
            <a:chOff x="8750745" y="406550"/>
            <a:chExt cx="2160000" cy="5116910"/>
          </a:xfrm>
        </p:grpSpPr>
        <p:sp>
          <p:nvSpPr>
            <p:cNvPr id="41" name="Rectangle 40">
              <a:extLst>
                <a:ext uri="{FF2B5EF4-FFF2-40B4-BE49-F238E27FC236}">
                  <a16:creationId xmlns:a16="http://schemas.microsoft.com/office/drawing/2014/main" id="{CF791DBD-E452-DF4E-A23B-F665C4A65D93}"/>
                </a:ext>
              </a:extLst>
            </p:cNvPr>
            <p:cNvSpPr/>
            <p:nvPr/>
          </p:nvSpPr>
          <p:spPr>
            <a:xfrm>
              <a:off x="8750745" y="406550"/>
              <a:ext cx="2160000" cy="511691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000">
                  <a:solidFill>
                    <a:schemeClr val="accent1"/>
                  </a:solidFill>
                </a:rPr>
                <a:t>Engineering Academy</a:t>
              </a:r>
            </a:p>
          </p:txBody>
        </p:sp>
        <p:pic>
          <p:nvPicPr>
            <p:cNvPr id="42" name="Picture 6" descr="Academy icon">
              <a:extLst>
                <a:ext uri="{FF2B5EF4-FFF2-40B4-BE49-F238E27FC236}">
                  <a16:creationId xmlns:a16="http://schemas.microsoft.com/office/drawing/2014/main" id="{A6DF5CA5-7AEC-8145-B24D-7E3517E9AEE0}"/>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36159" y="2753338"/>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18A717EA-877B-6D41-AB6B-9527A6B87874}"/>
              </a:ext>
            </a:extLst>
          </p:cNvPr>
          <p:cNvGrpSpPr/>
          <p:nvPr/>
        </p:nvGrpSpPr>
        <p:grpSpPr>
          <a:xfrm>
            <a:off x="658934" y="2225330"/>
            <a:ext cx="2944454" cy="3766300"/>
            <a:chOff x="658934" y="2225330"/>
            <a:chExt cx="2944454" cy="3766300"/>
          </a:xfrm>
        </p:grpSpPr>
        <p:sp>
          <p:nvSpPr>
            <p:cNvPr id="24" name="Freeform 23">
              <a:extLst>
                <a:ext uri="{FF2B5EF4-FFF2-40B4-BE49-F238E27FC236}">
                  <a16:creationId xmlns:a16="http://schemas.microsoft.com/office/drawing/2014/main" id="{A2ABEF29-0E39-E076-F157-00E54BF2BA55}"/>
                </a:ext>
              </a:extLst>
            </p:cNvPr>
            <p:cNvSpPr/>
            <p:nvPr/>
          </p:nvSpPr>
          <p:spPr>
            <a:xfrm>
              <a:off x="658934" y="5077230"/>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Awareness</a:t>
              </a:r>
            </a:p>
          </p:txBody>
        </p:sp>
        <p:sp>
          <p:nvSpPr>
            <p:cNvPr id="27" name="Freeform 24">
              <a:extLst>
                <a:ext uri="{FF2B5EF4-FFF2-40B4-BE49-F238E27FC236}">
                  <a16:creationId xmlns:a16="http://schemas.microsoft.com/office/drawing/2014/main" id="{8A5BBB9B-B921-62B8-E601-A7B7CB26813E}"/>
                </a:ext>
              </a:extLst>
            </p:cNvPr>
            <p:cNvSpPr>
              <a:spLocks/>
            </p:cNvSpPr>
            <p:nvPr/>
          </p:nvSpPr>
          <p:spPr>
            <a:xfrm>
              <a:off x="658934" y="4330107"/>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Interest</a:t>
              </a:r>
            </a:p>
          </p:txBody>
        </p:sp>
        <p:sp>
          <p:nvSpPr>
            <p:cNvPr id="31" name="Freeform 25">
              <a:extLst>
                <a:ext uri="{FF2B5EF4-FFF2-40B4-BE49-F238E27FC236}">
                  <a16:creationId xmlns:a16="http://schemas.microsoft.com/office/drawing/2014/main" id="{C1A2FE3D-48FF-893D-1DD9-D5300653DE64}"/>
                </a:ext>
              </a:extLst>
            </p:cNvPr>
            <p:cNvSpPr>
              <a:spLocks/>
            </p:cNvSpPr>
            <p:nvPr/>
          </p:nvSpPr>
          <p:spPr>
            <a:xfrm>
              <a:off x="658934" y="3565126"/>
              <a:ext cx="2944454"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Engineering </a:t>
              </a:r>
            </a:p>
            <a:p>
              <a:r>
                <a:rPr lang="en-US" sz="2000"/>
                <a:t>Habits of Mind</a:t>
              </a:r>
            </a:p>
          </p:txBody>
        </p:sp>
        <p:sp>
          <p:nvSpPr>
            <p:cNvPr id="44" name="Freeform 26">
              <a:extLst>
                <a:ext uri="{FF2B5EF4-FFF2-40B4-BE49-F238E27FC236}">
                  <a16:creationId xmlns:a16="http://schemas.microsoft.com/office/drawing/2014/main" id="{ED0F7773-4BF4-C597-62F1-A08C91823253}"/>
                </a:ext>
              </a:extLst>
            </p:cNvPr>
            <p:cNvSpPr>
              <a:spLocks/>
            </p:cNvSpPr>
            <p:nvPr/>
          </p:nvSpPr>
          <p:spPr>
            <a:xfrm>
              <a:off x="658934" y="2812126"/>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Engineering Identity</a:t>
              </a:r>
            </a:p>
          </p:txBody>
        </p:sp>
        <p:sp>
          <p:nvSpPr>
            <p:cNvPr id="53" name="Freeform 27">
              <a:extLst>
                <a:ext uri="{FF2B5EF4-FFF2-40B4-BE49-F238E27FC236}">
                  <a16:creationId xmlns:a16="http://schemas.microsoft.com/office/drawing/2014/main" id="{07CF591A-B951-60C7-227F-D0DCD6C1E873}"/>
                </a:ext>
              </a:extLst>
            </p:cNvPr>
            <p:cNvSpPr>
              <a:spLocks/>
            </p:cNvSpPr>
            <p:nvPr/>
          </p:nvSpPr>
          <p:spPr>
            <a:xfrm>
              <a:off x="658934" y="2225330"/>
              <a:ext cx="2944454" cy="73152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Agency</a:t>
              </a:r>
            </a:p>
          </p:txBody>
        </p:sp>
        <p:pic>
          <p:nvPicPr>
            <p:cNvPr id="55" name="Picture 54" descr="Icon&#10;&#10;Description automatically generated">
              <a:extLst>
                <a:ext uri="{FF2B5EF4-FFF2-40B4-BE49-F238E27FC236}">
                  <a16:creationId xmlns:a16="http://schemas.microsoft.com/office/drawing/2014/main" id="{7ED9F30B-7376-60DE-795E-F5FA729DA75E}"/>
                </a:ext>
              </a:extLst>
            </p:cNvPr>
            <p:cNvPicPr>
              <a:picLocks noChangeAspect="1"/>
            </p:cNvPicPr>
            <p:nvPr/>
          </p:nvPicPr>
          <p:blipFill>
            <a:blip r:embed="rId6">
              <a:biLevel thresh="25000"/>
            </a:blip>
            <a:stretch>
              <a:fillRect/>
            </a:stretch>
          </p:blipFill>
          <p:spPr>
            <a:xfrm>
              <a:off x="731727" y="2417804"/>
              <a:ext cx="616387" cy="457200"/>
            </a:xfrm>
            <a:prstGeom prst="rect">
              <a:avLst/>
            </a:prstGeom>
          </p:spPr>
        </p:pic>
        <p:pic>
          <p:nvPicPr>
            <p:cNvPr id="56" name="Picture 55" descr="Icon&#10;&#10;Description automatically generated">
              <a:extLst>
                <a:ext uri="{FF2B5EF4-FFF2-40B4-BE49-F238E27FC236}">
                  <a16:creationId xmlns:a16="http://schemas.microsoft.com/office/drawing/2014/main" id="{31C1C94A-7B0D-3905-0168-DCCFCD5B9F17}"/>
                </a:ext>
              </a:extLst>
            </p:cNvPr>
            <p:cNvPicPr>
              <a:picLocks noChangeAspect="1"/>
            </p:cNvPicPr>
            <p:nvPr/>
          </p:nvPicPr>
          <p:blipFill>
            <a:blip r:embed="rId7">
              <a:biLevel thresh="25000"/>
            </a:blip>
            <a:stretch>
              <a:fillRect/>
            </a:stretch>
          </p:blipFill>
          <p:spPr>
            <a:xfrm>
              <a:off x="778261" y="4661087"/>
              <a:ext cx="457200" cy="465129"/>
            </a:xfrm>
            <a:prstGeom prst="rect">
              <a:avLst/>
            </a:prstGeom>
          </p:spPr>
        </p:pic>
        <p:pic>
          <p:nvPicPr>
            <p:cNvPr id="57" name="Picture 56" descr="Icon&#10;&#10;Description automatically generated">
              <a:extLst>
                <a:ext uri="{FF2B5EF4-FFF2-40B4-BE49-F238E27FC236}">
                  <a16:creationId xmlns:a16="http://schemas.microsoft.com/office/drawing/2014/main" id="{32277458-C892-C6C1-4F49-8B28A2A036C6}"/>
                </a:ext>
              </a:extLst>
            </p:cNvPr>
            <p:cNvPicPr>
              <a:picLocks noChangeAspect="1"/>
            </p:cNvPicPr>
            <p:nvPr/>
          </p:nvPicPr>
          <p:blipFill>
            <a:blip r:embed="rId8">
              <a:biLevel thresh="25000"/>
            </a:blip>
            <a:stretch>
              <a:fillRect/>
            </a:stretch>
          </p:blipFill>
          <p:spPr>
            <a:xfrm>
              <a:off x="667974" y="3019004"/>
              <a:ext cx="731520" cy="599574"/>
            </a:xfrm>
            <a:prstGeom prst="rect">
              <a:avLst/>
            </a:prstGeom>
          </p:spPr>
        </p:pic>
        <p:pic>
          <p:nvPicPr>
            <p:cNvPr id="58" name="Picture 57" descr="Icon&#10;&#10;Description automatically generated">
              <a:extLst>
                <a:ext uri="{FF2B5EF4-FFF2-40B4-BE49-F238E27FC236}">
                  <a16:creationId xmlns:a16="http://schemas.microsoft.com/office/drawing/2014/main" id="{A96CAF3C-66C3-97F1-B3A5-99E94BB6649A}"/>
                </a:ext>
              </a:extLst>
            </p:cNvPr>
            <p:cNvPicPr>
              <a:picLocks noChangeAspect="1"/>
            </p:cNvPicPr>
            <p:nvPr/>
          </p:nvPicPr>
          <p:blipFill>
            <a:blip r:embed="rId9">
              <a:biLevel thresh="25000"/>
            </a:blip>
            <a:stretch>
              <a:fillRect/>
            </a:stretch>
          </p:blipFill>
          <p:spPr>
            <a:xfrm>
              <a:off x="808741" y="3904985"/>
              <a:ext cx="365760" cy="388154"/>
            </a:xfrm>
            <a:prstGeom prst="rect">
              <a:avLst/>
            </a:prstGeom>
          </p:spPr>
        </p:pic>
        <p:pic>
          <p:nvPicPr>
            <p:cNvPr id="59" name="Picture 58" descr="Icon&#10;&#10;Description automatically generated">
              <a:extLst>
                <a:ext uri="{FF2B5EF4-FFF2-40B4-BE49-F238E27FC236}">
                  <a16:creationId xmlns:a16="http://schemas.microsoft.com/office/drawing/2014/main" id="{FE8DB035-5382-42A0-4F06-DB1CD3B58E6F}"/>
                </a:ext>
              </a:extLst>
            </p:cNvPr>
            <p:cNvPicPr>
              <a:picLocks noChangeAspect="1"/>
            </p:cNvPicPr>
            <p:nvPr/>
          </p:nvPicPr>
          <p:blipFill>
            <a:blip r:embed="rId10">
              <a:biLevel thresh="25000"/>
            </a:blip>
            <a:stretch>
              <a:fillRect/>
            </a:stretch>
          </p:blipFill>
          <p:spPr>
            <a:xfrm>
              <a:off x="785727" y="5407386"/>
              <a:ext cx="457200" cy="457200"/>
            </a:xfrm>
            <a:prstGeom prst="rect">
              <a:avLst/>
            </a:prstGeom>
          </p:spPr>
        </p:pic>
      </p:grpSp>
      <p:pic>
        <p:nvPicPr>
          <p:cNvPr id="60" name="Graphic 59" descr="Circle with left arrow outline">
            <a:hlinkClick r:id="" action="ppaction://hlinkshowjump?jump=nextslide"/>
            <a:extLst>
              <a:ext uri="{FF2B5EF4-FFF2-40B4-BE49-F238E27FC236}">
                <a16:creationId xmlns:a16="http://schemas.microsoft.com/office/drawing/2014/main" id="{DEDF7C3B-7DF5-65F5-A742-E2D5A50756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30974" y="321608"/>
            <a:ext cx="365760" cy="365760"/>
          </a:xfrm>
          <a:prstGeom prst="rect">
            <a:avLst/>
          </a:prstGeom>
        </p:spPr>
      </p:pic>
      <p:pic>
        <p:nvPicPr>
          <p:cNvPr id="61" name="Graphic 60" descr="Circle with left arrow outline">
            <a:hlinkClick r:id="" action="ppaction://hlinkshowjump?jump=previousslide"/>
            <a:extLst>
              <a:ext uri="{FF2B5EF4-FFF2-40B4-BE49-F238E27FC236}">
                <a16:creationId xmlns:a16="http://schemas.microsoft.com/office/drawing/2014/main" id="{037177BA-DDB0-EF9E-C7F0-4B1B00BEAF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10777420" y="321609"/>
            <a:ext cx="365760" cy="365760"/>
          </a:xfrm>
          <a:prstGeom prst="rect">
            <a:avLst/>
          </a:prstGeom>
        </p:spPr>
      </p:pic>
      <p:pic>
        <p:nvPicPr>
          <p:cNvPr id="26" name="Graphic 25" descr="Line arrow: Horizontal U-turn outline">
            <a:extLst>
              <a:ext uri="{FF2B5EF4-FFF2-40B4-BE49-F238E27FC236}">
                <a16:creationId xmlns:a16="http://schemas.microsoft.com/office/drawing/2014/main" id="{7303EC32-1100-F542-AAE3-5EECEA6EDD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59959" y="379725"/>
            <a:ext cx="274320" cy="274320"/>
          </a:xfrm>
          <a:prstGeom prst="rect">
            <a:avLst/>
          </a:prstGeom>
        </p:spPr>
      </p:pic>
      <p:pic>
        <p:nvPicPr>
          <p:cNvPr id="29" name="Graphic 28" descr="Line arrow: Horizontal U-turn outline">
            <a:extLst>
              <a:ext uri="{FF2B5EF4-FFF2-40B4-BE49-F238E27FC236}">
                <a16:creationId xmlns:a16="http://schemas.microsoft.com/office/drawing/2014/main" id="{3FEE0691-D02D-8F41-98D9-DF8270F04A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53057" y="640017"/>
            <a:ext cx="274320" cy="274320"/>
          </a:xfrm>
          <a:prstGeom prst="rect">
            <a:avLst/>
          </a:prstGeom>
        </p:spPr>
      </p:pic>
      <p:sp>
        <p:nvSpPr>
          <p:cNvPr id="30" name="Title 1">
            <a:extLst>
              <a:ext uri="{FF2B5EF4-FFF2-40B4-BE49-F238E27FC236}">
                <a16:creationId xmlns:a16="http://schemas.microsoft.com/office/drawing/2014/main" id="{6B296E56-34B3-D34F-9F52-E07D9866CE67}"/>
              </a:ext>
            </a:extLst>
          </p:cNvPr>
          <p:cNvSpPr txBox="1">
            <a:spLocks/>
          </p:cNvSpPr>
          <p:nvPr/>
        </p:nvSpPr>
        <p:spPr>
          <a:xfrm>
            <a:off x="508713" y="596512"/>
            <a:ext cx="10811161"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a:t>
            </a:r>
            <a:br>
              <a:rPr lang="en-US" b="1"/>
            </a:br>
            <a:endParaRPr lang="en-US" sz="1000" b="1"/>
          </a:p>
          <a:p>
            <a:r>
              <a:rPr lang="en-US" sz="2000" b="1">
                <a:solidFill>
                  <a:schemeClr val="accent1"/>
                </a:solidFill>
              </a:rPr>
              <a:t>Alignment of the 5 Building Blocks &amp; Next Engineers Programs</a:t>
            </a:r>
          </a:p>
          <a:p>
            <a:br>
              <a:rPr lang="en-US" sz="1000" b="1"/>
            </a:br>
            <a:endParaRPr lang="en-US" sz="1400">
              <a:solidFill>
                <a:schemeClr val="tx2"/>
              </a:solidFill>
            </a:endParaRPr>
          </a:p>
        </p:txBody>
      </p:sp>
      <p:sp>
        <p:nvSpPr>
          <p:cNvPr id="62" name="Rounded Rectangle 14">
            <a:hlinkClick r:id="rId17" action="ppaction://hlinksldjump"/>
            <a:extLst>
              <a:ext uri="{FF2B5EF4-FFF2-40B4-BE49-F238E27FC236}">
                <a16:creationId xmlns:a16="http://schemas.microsoft.com/office/drawing/2014/main" id="{F28BA50F-8786-8CB2-C10F-985050ACE211}"/>
              </a:ext>
            </a:extLst>
          </p:cNvPr>
          <p:cNvSpPr/>
          <p:nvPr/>
        </p:nvSpPr>
        <p:spPr>
          <a:xfrm>
            <a:off x="9053057" y="379019"/>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8" name="Rounded Rectangle 27">
            <a:hlinkClick r:id="rId18" action="ppaction://hlinksldjump"/>
            <a:extLst>
              <a:ext uri="{FF2B5EF4-FFF2-40B4-BE49-F238E27FC236}">
                <a16:creationId xmlns:a16="http://schemas.microsoft.com/office/drawing/2014/main" id="{2EC5EC8E-0DEC-BC4A-A6CB-FE1CBB1CF09F}"/>
              </a:ext>
            </a:extLst>
          </p:cNvPr>
          <p:cNvSpPr/>
          <p:nvPr/>
        </p:nvSpPr>
        <p:spPr>
          <a:xfrm>
            <a:off x="9072713" y="609021"/>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2"/>
                </a:solidFill>
              </a:rPr>
              <a:t>Get Informed</a:t>
            </a:r>
            <a:endParaRPr lang="en-US" sz="1200" u="sng">
              <a:solidFill>
                <a:schemeClr val="tx2"/>
              </a:solidFill>
            </a:endParaRPr>
          </a:p>
        </p:txBody>
      </p:sp>
    </p:spTree>
    <p:extLst>
      <p:ext uri="{BB962C8B-B14F-4D97-AF65-F5344CB8AC3E}">
        <p14:creationId xmlns:p14="http://schemas.microsoft.com/office/powerpoint/2010/main" val="65956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F08698-7CEC-1F4C-B47A-480B67B40482}"/>
              </a:ext>
            </a:extLst>
          </p:cNvPr>
          <p:cNvSpPr>
            <a:spLocks noGrp="1"/>
          </p:cNvSpPr>
          <p:nvPr>
            <p:ph type="body" sz="quarter" idx="32"/>
          </p:nvPr>
        </p:nvSpPr>
        <p:spPr>
          <a:xfrm>
            <a:off x="1215408" y="2696164"/>
            <a:ext cx="2658299" cy="278120"/>
          </a:xfrm>
        </p:spPr>
        <p:txBody>
          <a:bodyPr/>
          <a:lstStyle/>
          <a:p>
            <a:r>
              <a:rPr lang="en-US" sz="1400" cap="all"/>
              <a:t>Engineering Discovery</a:t>
            </a:r>
          </a:p>
          <a:p>
            <a:r>
              <a:rPr lang="en-US" sz="1200" cap="all">
                <a:solidFill>
                  <a:schemeClr val="tx1"/>
                </a:solidFill>
              </a:rPr>
              <a:t>O</a:t>
            </a:r>
            <a:r>
              <a:rPr lang="en-US" sz="1200">
                <a:solidFill>
                  <a:schemeClr val="tx1"/>
                </a:solidFill>
              </a:rPr>
              <a:t>pportunities to explore and discover</a:t>
            </a:r>
          </a:p>
        </p:txBody>
      </p:sp>
      <p:sp>
        <p:nvSpPr>
          <p:cNvPr id="4" name="Text Placeholder 3">
            <a:extLst>
              <a:ext uri="{FF2B5EF4-FFF2-40B4-BE49-F238E27FC236}">
                <a16:creationId xmlns:a16="http://schemas.microsoft.com/office/drawing/2014/main" id="{65415DE6-DA1D-7843-BDC2-FD25C02D4B44}"/>
              </a:ext>
            </a:extLst>
          </p:cNvPr>
          <p:cNvSpPr>
            <a:spLocks noGrp="1"/>
          </p:cNvSpPr>
          <p:nvPr>
            <p:ph type="body" sz="quarter" idx="43"/>
          </p:nvPr>
        </p:nvSpPr>
        <p:spPr>
          <a:xfrm>
            <a:off x="508714" y="3367753"/>
            <a:ext cx="3474720" cy="1361264"/>
          </a:xfrm>
        </p:spPr>
        <p:txBody>
          <a:bodyPr>
            <a:noAutofit/>
          </a:bodyPr>
          <a:lstStyle/>
          <a:p>
            <a:r>
              <a:rPr lang="en-US" sz="1300"/>
              <a:t>Students (ages 13 to 14) participate in short, exploratory experiences and hands-on activities that are designed to connect students to real engineers, build awareness about what they do, and highlight the broad array of engineering careers and opportunities. </a:t>
            </a:r>
          </a:p>
        </p:txBody>
      </p:sp>
      <p:sp>
        <p:nvSpPr>
          <p:cNvPr id="5" name="Slide Number Placeholder 4">
            <a:extLst>
              <a:ext uri="{FF2B5EF4-FFF2-40B4-BE49-F238E27FC236}">
                <a16:creationId xmlns:a16="http://schemas.microsoft.com/office/drawing/2014/main" id="{85C7616B-C78E-0847-B2A3-BBFAC262BBF5}"/>
              </a:ext>
            </a:extLst>
          </p:cNvPr>
          <p:cNvSpPr>
            <a:spLocks noGrp="1"/>
          </p:cNvSpPr>
          <p:nvPr>
            <p:ph type="sldNum" sz="quarter" idx="4"/>
          </p:nvPr>
        </p:nvSpPr>
        <p:spPr/>
        <p:txBody>
          <a:bodyPr/>
          <a:lstStyle/>
          <a:p>
            <a:fld id="{14719505-AD43-774F-936C-A3AE71DD4EEA}" type="slidenum">
              <a:rPr lang="en-GB" smtClean="0"/>
              <a:pPr/>
              <a:t>7</a:t>
            </a:fld>
            <a:endParaRPr lang="en-GB" dirty="0"/>
          </a:p>
        </p:txBody>
      </p:sp>
      <p:sp>
        <p:nvSpPr>
          <p:cNvPr id="6" name="Text Placeholder 5">
            <a:extLst>
              <a:ext uri="{FF2B5EF4-FFF2-40B4-BE49-F238E27FC236}">
                <a16:creationId xmlns:a16="http://schemas.microsoft.com/office/drawing/2014/main" id="{3C7E2F86-C435-8B48-90C4-3003765ABA3E}"/>
              </a:ext>
            </a:extLst>
          </p:cNvPr>
          <p:cNvSpPr>
            <a:spLocks noGrp="1"/>
          </p:cNvSpPr>
          <p:nvPr>
            <p:ph type="body" sz="quarter" idx="44"/>
          </p:nvPr>
        </p:nvSpPr>
        <p:spPr>
          <a:xfrm>
            <a:off x="4955222" y="2672442"/>
            <a:ext cx="2941561" cy="375556"/>
          </a:xfrm>
        </p:spPr>
        <p:txBody>
          <a:bodyPr/>
          <a:lstStyle/>
          <a:p>
            <a:r>
              <a:rPr lang="en-US" sz="1400" cap="all"/>
              <a:t>Engineering Camp / Experience</a:t>
            </a:r>
          </a:p>
          <a:p>
            <a:r>
              <a:rPr lang="en-US" sz="1200" cap="all">
                <a:solidFill>
                  <a:schemeClr val="tx1"/>
                </a:solidFill>
              </a:rPr>
              <a:t>A</a:t>
            </a:r>
            <a:r>
              <a:rPr lang="en-US" sz="1200">
                <a:solidFill>
                  <a:schemeClr val="tx1"/>
                </a:solidFill>
              </a:rPr>
              <a:t>n immersive learning experience</a:t>
            </a:r>
            <a:endParaRPr lang="en-US" sz="1200" cap="all"/>
          </a:p>
        </p:txBody>
      </p:sp>
      <p:sp>
        <p:nvSpPr>
          <p:cNvPr id="7" name="Text Placeholder 6">
            <a:extLst>
              <a:ext uri="{FF2B5EF4-FFF2-40B4-BE49-F238E27FC236}">
                <a16:creationId xmlns:a16="http://schemas.microsoft.com/office/drawing/2014/main" id="{DBF3DAED-F01A-3448-A6F5-CBD40C1E6027}"/>
              </a:ext>
            </a:extLst>
          </p:cNvPr>
          <p:cNvSpPr>
            <a:spLocks noGrp="1"/>
          </p:cNvSpPr>
          <p:nvPr>
            <p:ph type="body" sz="quarter" idx="45"/>
          </p:nvPr>
        </p:nvSpPr>
        <p:spPr>
          <a:xfrm>
            <a:off x="4310973" y="3322704"/>
            <a:ext cx="3585810" cy="1943458"/>
          </a:xfrm>
        </p:spPr>
        <p:txBody>
          <a:bodyPr>
            <a:noAutofit/>
          </a:bodyPr>
          <a:lstStyle/>
          <a:p>
            <a:r>
              <a:rPr lang="en-US" sz="1300" dirty="0"/>
              <a:t>Young people (ages 14 to 15) apply to attend a week-long introduction to the engineering process, where they explore engineering facilities and meet experienced educators, complete design challenges that address real-world problems, and interact with professional engineers and other business leaders.</a:t>
            </a:r>
          </a:p>
          <a:p>
            <a:endParaRPr lang="en-US" sz="1300" dirty="0"/>
          </a:p>
          <a:p>
            <a:endParaRPr lang="en-US" sz="1300" dirty="0"/>
          </a:p>
        </p:txBody>
      </p:sp>
      <p:sp>
        <p:nvSpPr>
          <p:cNvPr id="8" name="Text Placeholder 7">
            <a:extLst>
              <a:ext uri="{FF2B5EF4-FFF2-40B4-BE49-F238E27FC236}">
                <a16:creationId xmlns:a16="http://schemas.microsoft.com/office/drawing/2014/main" id="{9F58A727-EE83-AC46-9674-B76C1F2AA896}"/>
              </a:ext>
            </a:extLst>
          </p:cNvPr>
          <p:cNvSpPr>
            <a:spLocks noGrp="1"/>
          </p:cNvSpPr>
          <p:nvPr>
            <p:ph type="body" sz="quarter" idx="46"/>
          </p:nvPr>
        </p:nvSpPr>
        <p:spPr>
          <a:xfrm>
            <a:off x="9060439" y="2662755"/>
            <a:ext cx="2780579" cy="135862"/>
          </a:xfrm>
        </p:spPr>
        <p:txBody>
          <a:bodyPr/>
          <a:lstStyle/>
          <a:p>
            <a:r>
              <a:rPr lang="en-US" sz="1400" cap="all"/>
              <a:t>Engineering Academy</a:t>
            </a:r>
          </a:p>
          <a:p>
            <a:r>
              <a:rPr lang="en-US" sz="1200">
                <a:solidFill>
                  <a:schemeClr val="tx1"/>
                </a:solidFill>
              </a:rPr>
              <a:t>A transformative learning experience</a:t>
            </a:r>
          </a:p>
        </p:txBody>
      </p:sp>
      <p:sp>
        <p:nvSpPr>
          <p:cNvPr id="9" name="Text Placeholder 8">
            <a:extLst>
              <a:ext uri="{FF2B5EF4-FFF2-40B4-BE49-F238E27FC236}">
                <a16:creationId xmlns:a16="http://schemas.microsoft.com/office/drawing/2014/main" id="{CE9F7485-FD15-0142-8782-24A322E4D0C6}"/>
              </a:ext>
            </a:extLst>
          </p:cNvPr>
          <p:cNvSpPr>
            <a:spLocks noGrp="1"/>
          </p:cNvSpPr>
          <p:nvPr>
            <p:ph type="body" sz="quarter" idx="47"/>
          </p:nvPr>
        </p:nvSpPr>
        <p:spPr>
          <a:xfrm>
            <a:off x="8189027" y="3322704"/>
            <a:ext cx="3585810" cy="2245299"/>
          </a:xfrm>
        </p:spPr>
        <p:txBody>
          <a:bodyPr>
            <a:noAutofit/>
          </a:bodyPr>
          <a:lstStyle/>
          <a:p>
            <a:r>
              <a:rPr lang="en-US" sz="1300" dirty="0"/>
              <a:t>A three-year program that offers young people (ages 15-18) the opportunity to complete 220 hours of additional learning and enrichment activities that help them learn to think and act like engineers and prepare for post-secondary engineering studies. Young people who pursue further education in engineering will be offered financial support.</a:t>
            </a:r>
          </a:p>
          <a:p>
            <a:endParaRPr lang="en-US" sz="1300" dirty="0"/>
          </a:p>
        </p:txBody>
      </p:sp>
      <p:sp>
        <p:nvSpPr>
          <p:cNvPr id="10" name="TextBox 9">
            <a:extLst>
              <a:ext uri="{FF2B5EF4-FFF2-40B4-BE49-F238E27FC236}">
                <a16:creationId xmlns:a16="http://schemas.microsoft.com/office/drawing/2014/main" id="{243D5114-82AB-2B41-A171-9760A9046BD7}"/>
              </a:ext>
            </a:extLst>
          </p:cNvPr>
          <p:cNvSpPr txBox="1"/>
          <p:nvPr/>
        </p:nvSpPr>
        <p:spPr>
          <a:xfrm>
            <a:off x="415636" y="1779475"/>
            <a:ext cx="11075325" cy="523220"/>
          </a:xfrm>
          <a:prstGeom prst="rect">
            <a:avLst/>
          </a:prstGeom>
          <a:noFill/>
        </p:spPr>
        <p:txBody>
          <a:bodyPr wrap="square">
            <a:spAutoFit/>
          </a:bodyPr>
          <a:lstStyle/>
          <a:p>
            <a:r>
              <a:rPr lang="en-US" sz="1400" b="0" i="0">
                <a:solidFill>
                  <a:srgbClr val="1E2F46"/>
                </a:solidFill>
                <a:effectLst/>
                <a:latin typeface="GE Inspira Sans" panose="020B0503060000000003" pitchFamily="34" charset="77"/>
              </a:rPr>
              <a:t>Next Engineers </a:t>
            </a:r>
            <a:r>
              <a:rPr lang="en-US" sz="1400">
                <a:latin typeface="GE Inspira Sans" panose="020B0503060000000003" pitchFamily="34" charset="77"/>
              </a:rPr>
              <a:t>helps young people discover their inner engineer. Next Engineers offers three inspiring programs to engage diverse students ages 13-18 on their paths to engineering studies:</a:t>
            </a:r>
          </a:p>
        </p:txBody>
      </p:sp>
      <p:pic>
        <p:nvPicPr>
          <p:cNvPr id="14" name="Picture 13">
            <a:extLst>
              <a:ext uri="{FF2B5EF4-FFF2-40B4-BE49-F238E27FC236}">
                <a16:creationId xmlns:a16="http://schemas.microsoft.com/office/drawing/2014/main" id="{F8C4FF27-509B-D146-BDCD-C79E0E408CE5}"/>
              </a:ext>
            </a:extLst>
          </p:cNvPr>
          <p:cNvPicPr>
            <a:picLocks noChangeAspect="1"/>
          </p:cNvPicPr>
          <p:nvPr/>
        </p:nvPicPr>
        <p:blipFill>
          <a:blip r:embed="rId3"/>
          <a:stretch>
            <a:fillRect/>
          </a:stretch>
        </p:blipFill>
        <p:spPr>
          <a:xfrm>
            <a:off x="508714" y="2452305"/>
            <a:ext cx="706694" cy="824216"/>
          </a:xfrm>
          <a:prstGeom prst="rect">
            <a:avLst/>
          </a:prstGeom>
        </p:spPr>
      </p:pic>
      <p:pic>
        <p:nvPicPr>
          <p:cNvPr id="15" name="Picture 14">
            <a:extLst>
              <a:ext uri="{FF2B5EF4-FFF2-40B4-BE49-F238E27FC236}">
                <a16:creationId xmlns:a16="http://schemas.microsoft.com/office/drawing/2014/main" id="{270BDDEA-F911-7C41-BD63-6837489144CE}"/>
              </a:ext>
            </a:extLst>
          </p:cNvPr>
          <p:cNvPicPr>
            <a:picLocks noChangeAspect="1"/>
          </p:cNvPicPr>
          <p:nvPr/>
        </p:nvPicPr>
        <p:blipFill>
          <a:blip r:embed="rId4"/>
          <a:stretch>
            <a:fillRect/>
          </a:stretch>
        </p:blipFill>
        <p:spPr>
          <a:xfrm>
            <a:off x="8210047" y="2453561"/>
            <a:ext cx="822960" cy="822960"/>
          </a:xfrm>
          <a:prstGeom prst="rect">
            <a:avLst/>
          </a:prstGeom>
        </p:spPr>
      </p:pic>
      <p:pic>
        <p:nvPicPr>
          <p:cNvPr id="16" name="Picture 15">
            <a:extLst>
              <a:ext uri="{FF2B5EF4-FFF2-40B4-BE49-F238E27FC236}">
                <a16:creationId xmlns:a16="http://schemas.microsoft.com/office/drawing/2014/main" id="{B2E5D45C-28D7-DE4B-9CCE-AD12E5CFA07E}"/>
              </a:ext>
            </a:extLst>
          </p:cNvPr>
          <p:cNvPicPr>
            <a:picLocks noChangeAspect="1"/>
          </p:cNvPicPr>
          <p:nvPr/>
        </p:nvPicPr>
        <p:blipFill>
          <a:blip r:embed="rId5"/>
          <a:stretch>
            <a:fillRect/>
          </a:stretch>
        </p:blipFill>
        <p:spPr>
          <a:xfrm>
            <a:off x="4153323" y="2453561"/>
            <a:ext cx="812409" cy="822960"/>
          </a:xfrm>
          <a:prstGeom prst="rect">
            <a:avLst/>
          </a:prstGeom>
        </p:spPr>
      </p:pic>
      <p:pic>
        <p:nvPicPr>
          <p:cNvPr id="19" name="Graphic 18" descr="Circle with left arrow outline">
            <a:hlinkClick r:id="" action="ppaction://hlinkshowjump?jump=nextslide"/>
            <a:extLst>
              <a:ext uri="{FF2B5EF4-FFF2-40B4-BE49-F238E27FC236}">
                <a16:creationId xmlns:a16="http://schemas.microsoft.com/office/drawing/2014/main" id="{1F296223-3D0A-A44D-875D-0EEDB5C053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0974" y="321608"/>
            <a:ext cx="365760" cy="365760"/>
          </a:xfrm>
          <a:prstGeom prst="rect">
            <a:avLst/>
          </a:prstGeom>
        </p:spPr>
      </p:pic>
      <p:pic>
        <p:nvPicPr>
          <p:cNvPr id="20" name="Graphic 19" descr="Circle with left arrow outline">
            <a:hlinkClick r:id="" action="ppaction://hlinkshowjump?jump=previousslide"/>
            <a:extLst>
              <a:ext uri="{FF2B5EF4-FFF2-40B4-BE49-F238E27FC236}">
                <a16:creationId xmlns:a16="http://schemas.microsoft.com/office/drawing/2014/main" id="{DBDB32F7-3EA7-E849-8502-B84CE11E29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777420" y="321609"/>
            <a:ext cx="365760" cy="365760"/>
          </a:xfrm>
          <a:prstGeom prst="rect">
            <a:avLst/>
          </a:prstGeom>
        </p:spPr>
      </p:pic>
      <p:sp>
        <p:nvSpPr>
          <p:cNvPr id="21" name="Title 1">
            <a:extLst>
              <a:ext uri="{FF2B5EF4-FFF2-40B4-BE49-F238E27FC236}">
                <a16:creationId xmlns:a16="http://schemas.microsoft.com/office/drawing/2014/main" id="{D2E8EFAD-10FF-124F-A2FF-82A35732EA9F}"/>
              </a:ext>
            </a:extLst>
          </p:cNvPr>
          <p:cNvSpPr txBox="1">
            <a:spLocks/>
          </p:cNvSpPr>
          <p:nvPr/>
        </p:nvSpPr>
        <p:spPr>
          <a:xfrm>
            <a:off x="508713" y="596512"/>
            <a:ext cx="10811161"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a:t>
            </a:r>
            <a:br>
              <a:rPr lang="en-US" b="1"/>
            </a:br>
            <a:endParaRPr lang="en-US" sz="1000" b="1"/>
          </a:p>
          <a:p>
            <a:r>
              <a:rPr lang="en-US" sz="2000" b="1">
                <a:solidFill>
                  <a:schemeClr val="accent1"/>
                </a:solidFill>
              </a:rPr>
              <a:t>Inspiring the Next Generation of Engineers</a:t>
            </a:r>
          </a:p>
          <a:p>
            <a:br>
              <a:rPr lang="en-US" sz="1000" b="1"/>
            </a:br>
            <a:endParaRPr lang="en-US" sz="1400">
              <a:solidFill>
                <a:schemeClr val="tx2"/>
              </a:solidFill>
            </a:endParaRPr>
          </a:p>
        </p:txBody>
      </p:sp>
      <p:pic>
        <p:nvPicPr>
          <p:cNvPr id="25" name="Graphic 24" descr="Line arrow: Horizontal U-turn outline">
            <a:extLst>
              <a:ext uri="{FF2B5EF4-FFF2-40B4-BE49-F238E27FC236}">
                <a16:creationId xmlns:a16="http://schemas.microsoft.com/office/drawing/2014/main" id="{DD348E3B-4D7C-8C4B-BA2B-A3B1E62871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3349" y="640017"/>
            <a:ext cx="274320" cy="274320"/>
          </a:xfrm>
          <a:prstGeom prst="rect">
            <a:avLst/>
          </a:prstGeom>
        </p:spPr>
      </p:pic>
      <p:pic>
        <p:nvPicPr>
          <p:cNvPr id="27" name="Graphic 26" descr="Line arrow: Horizontal U-turn outline">
            <a:extLst>
              <a:ext uri="{FF2B5EF4-FFF2-40B4-BE49-F238E27FC236}">
                <a16:creationId xmlns:a16="http://schemas.microsoft.com/office/drawing/2014/main" id="{4687C226-4556-8F4E-97CB-939DD98105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23349" y="384092"/>
            <a:ext cx="274320" cy="274320"/>
          </a:xfrm>
          <a:prstGeom prst="rect">
            <a:avLst/>
          </a:prstGeom>
        </p:spPr>
      </p:pic>
      <p:sp>
        <p:nvSpPr>
          <p:cNvPr id="3" name="TextBox 2">
            <a:extLst>
              <a:ext uri="{FF2B5EF4-FFF2-40B4-BE49-F238E27FC236}">
                <a16:creationId xmlns:a16="http://schemas.microsoft.com/office/drawing/2014/main" id="{1F5DDFCB-9509-76C6-7076-31322546CF7F}"/>
              </a:ext>
            </a:extLst>
          </p:cNvPr>
          <p:cNvSpPr txBox="1"/>
          <p:nvPr/>
        </p:nvSpPr>
        <p:spPr>
          <a:xfrm>
            <a:off x="508713" y="4906822"/>
            <a:ext cx="3961686" cy="882296"/>
          </a:xfrm>
          <a:prstGeom prst="rect">
            <a:avLst/>
          </a:prstGeom>
          <a:solidFill>
            <a:srgbClr val="E7EAF3"/>
          </a:solidFill>
        </p:spPr>
        <p:txBody>
          <a:bodyPr wrap="square" rtlCol="0">
            <a:noAutofit/>
          </a:bodyPr>
          <a:lstStyle/>
          <a:p>
            <a:r>
              <a:rPr lang="en-US" sz="1100" b="1"/>
              <a:t>Engineering Discovery </a:t>
            </a:r>
            <a:r>
              <a:rPr lang="en-US" sz="1100"/>
              <a:t>targets students in:</a:t>
            </a:r>
          </a:p>
          <a:p>
            <a:pPr marL="285750" indent="-174625">
              <a:buFont typeface="Arial" panose="020B0604020202020204" pitchFamily="34" charset="0"/>
              <a:buChar char="•"/>
            </a:pPr>
            <a:r>
              <a:rPr lang="en-US" sz="1100"/>
              <a:t>Johannesburg, South Africa: Grade 8</a:t>
            </a:r>
          </a:p>
          <a:p>
            <a:pPr marL="285750" indent="-174625">
              <a:buFont typeface="Arial" panose="020B0604020202020204" pitchFamily="34" charset="0"/>
              <a:buChar char="•"/>
            </a:pPr>
            <a:r>
              <a:rPr lang="en-US" sz="1100"/>
              <a:t>Staffordshire, U.K.: Year 9 </a:t>
            </a:r>
          </a:p>
          <a:p>
            <a:pPr marL="285750" indent="-174625">
              <a:buFont typeface="Arial" panose="020B0604020202020204" pitchFamily="34" charset="0"/>
              <a:buChar char="•"/>
            </a:pPr>
            <a:r>
              <a:rPr lang="en-US" sz="1100"/>
              <a:t>U.S. Locations: Grade 8</a:t>
            </a:r>
          </a:p>
        </p:txBody>
      </p:sp>
      <p:sp>
        <p:nvSpPr>
          <p:cNvPr id="23" name="TextBox 22">
            <a:extLst>
              <a:ext uri="{FF2B5EF4-FFF2-40B4-BE49-F238E27FC236}">
                <a16:creationId xmlns:a16="http://schemas.microsoft.com/office/drawing/2014/main" id="{8FA3E63C-E237-0372-4673-EB8A11FCEFE9}"/>
              </a:ext>
            </a:extLst>
          </p:cNvPr>
          <p:cNvSpPr txBox="1"/>
          <p:nvPr/>
        </p:nvSpPr>
        <p:spPr>
          <a:xfrm>
            <a:off x="4190903" y="4907953"/>
            <a:ext cx="4019144" cy="882296"/>
          </a:xfrm>
          <a:prstGeom prst="rect">
            <a:avLst/>
          </a:prstGeom>
          <a:solidFill>
            <a:srgbClr val="E7EAF3"/>
          </a:solidFill>
        </p:spPr>
        <p:txBody>
          <a:bodyPr wrap="square" rtlCol="0">
            <a:noAutofit/>
          </a:bodyPr>
          <a:lstStyle/>
          <a:p>
            <a:r>
              <a:rPr lang="en-US" sz="1100" b="1"/>
              <a:t>Engineering Camp / Experience </a:t>
            </a:r>
            <a:r>
              <a:rPr lang="en-US" sz="1100"/>
              <a:t>is available to young people in:</a:t>
            </a:r>
          </a:p>
          <a:p>
            <a:pPr marL="285750" indent="-174625">
              <a:buFont typeface="Arial" panose="020B0604020202020204" pitchFamily="34" charset="0"/>
              <a:buChar char="•"/>
            </a:pPr>
            <a:r>
              <a:rPr lang="en-US" sz="1100"/>
              <a:t>Johannesburg, South Africa: Grade 9</a:t>
            </a:r>
          </a:p>
          <a:p>
            <a:pPr marL="285750" indent="-174625">
              <a:buFont typeface="Arial" panose="020B0604020202020204" pitchFamily="34" charset="0"/>
              <a:buChar char="•"/>
            </a:pPr>
            <a:r>
              <a:rPr lang="en-US" sz="1100"/>
              <a:t>Staffordshire, U.K.:  Entering years 10 and 11 </a:t>
            </a:r>
          </a:p>
          <a:p>
            <a:pPr marL="285750" indent="-174625">
              <a:buFont typeface="Arial" panose="020B0604020202020204" pitchFamily="34" charset="0"/>
              <a:buChar char="•"/>
            </a:pPr>
            <a:r>
              <a:rPr lang="en-US" sz="1100"/>
              <a:t>U.S. Locations: Entering grades 9 or 10</a:t>
            </a:r>
          </a:p>
        </p:txBody>
      </p:sp>
      <p:sp>
        <p:nvSpPr>
          <p:cNvPr id="26" name="TextBox 25">
            <a:extLst>
              <a:ext uri="{FF2B5EF4-FFF2-40B4-BE49-F238E27FC236}">
                <a16:creationId xmlns:a16="http://schemas.microsoft.com/office/drawing/2014/main" id="{DC51D11D-7DB5-A1D0-5F77-34B454275192}"/>
              </a:ext>
            </a:extLst>
          </p:cNvPr>
          <p:cNvSpPr txBox="1"/>
          <p:nvPr/>
        </p:nvSpPr>
        <p:spPr>
          <a:xfrm>
            <a:off x="8189026" y="4907953"/>
            <a:ext cx="3583906" cy="882296"/>
          </a:xfrm>
          <a:prstGeom prst="rect">
            <a:avLst/>
          </a:prstGeom>
          <a:solidFill>
            <a:srgbClr val="E7EAF3"/>
          </a:solidFill>
        </p:spPr>
        <p:txBody>
          <a:bodyPr wrap="square" rtlCol="0">
            <a:noAutofit/>
          </a:bodyPr>
          <a:lstStyle/>
          <a:p>
            <a:r>
              <a:rPr lang="en-US" sz="1100"/>
              <a:t>Young people can begin </a:t>
            </a:r>
            <a:r>
              <a:rPr lang="en-US" sz="1100" b="1"/>
              <a:t>Engineering Academy </a:t>
            </a:r>
            <a:r>
              <a:rPr lang="en-US" sz="1100"/>
              <a:t>in:</a:t>
            </a:r>
          </a:p>
          <a:p>
            <a:pPr marL="285750" indent="-174625">
              <a:buFont typeface="Arial" panose="020B0604020202020204" pitchFamily="34" charset="0"/>
              <a:buChar char="•"/>
            </a:pPr>
            <a:r>
              <a:rPr lang="en-US" sz="1100"/>
              <a:t>Johannesburg, South Africa: Grade 10</a:t>
            </a:r>
          </a:p>
          <a:p>
            <a:pPr marL="285750" indent="-174625">
              <a:buFont typeface="Arial" panose="020B0604020202020204" pitchFamily="34" charset="0"/>
              <a:buChar char="•"/>
            </a:pPr>
            <a:r>
              <a:rPr lang="en-US" sz="1100"/>
              <a:t>Staffordshire, U.K.: Year 11  </a:t>
            </a:r>
          </a:p>
          <a:p>
            <a:pPr marL="285750" indent="-174625">
              <a:buFont typeface="Arial" panose="020B0604020202020204" pitchFamily="34" charset="0"/>
              <a:buChar char="•"/>
            </a:pPr>
            <a:r>
              <a:rPr lang="en-US" sz="1100"/>
              <a:t>U.S. Locations: Grade 10 </a:t>
            </a:r>
          </a:p>
        </p:txBody>
      </p:sp>
      <p:sp>
        <p:nvSpPr>
          <p:cNvPr id="22" name="Rounded Rectangle 21">
            <a:hlinkClick r:id="rId12" action="ppaction://hlinksldjump"/>
            <a:extLst>
              <a:ext uri="{FF2B5EF4-FFF2-40B4-BE49-F238E27FC236}">
                <a16:creationId xmlns:a16="http://schemas.microsoft.com/office/drawing/2014/main" id="{9B122B52-8871-6248-A3E9-0F10D461AAB1}"/>
              </a:ext>
            </a:extLst>
          </p:cNvPr>
          <p:cNvSpPr/>
          <p:nvPr/>
        </p:nvSpPr>
        <p:spPr>
          <a:xfrm>
            <a:off x="9138973" y="393237"/>
            <a:ext cx="1594550" cy="274320"/>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4" name="Rounded Rectangle 23">
            <a:hlinkClick r:id="rId13" action="ppaction://hlinksldjump"/>
            <a:extLst>
              <a:ext uri="{FF2B5EF4-FFF2-40B4-BE49-F238E27FC236}">
                <a16:creationId xmlns:a16="http://schemas.microsoft.com/office/drawing/2014/main" id="{68287A3F-796E-0747-9638-95B7805CF73B}"/>
              </a:ext>
            </a:extLst>
          </p:cNvPr>
          <p:cNvSpPr/>
          <p:nvPr/>
        </p:nvSpPr>
        <p:spPr>
          <a:xfrm>
            <a:off x="9138973" y="609021"/>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2"/>
                </a:solidFill>
              </a:rPr>
              <a:t>Get Informed</a:t>
            </a:r>
            <a:endParaRPr lang="en-US" sz="1200" u="sng">
              <a:solidFill>
                <a:schemeClr val="tx2"/>
              </a:solidFill>
            </a:endParaRPr>
          </a:p>
        </p:txBody>
      </p:sp>
    </p:spTree>
    <p:extLst>
      <p:ext uri="{BB962C8B-B14F-4D97-AF65-F5344CB8AC3E}">
        <p14:creationId xmlns:p14="http://schemas.microsoft.com/office/powerpoint/2010/main" val="245002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86D2A39-EF7B-864C-B336-ECCD2AED5A00}"/>
              </a:ext>
            </a:extLst>
          </p:cNvPr>
          <p:cNvSpPr txBox="1">
            <a:spLocks/>
          </p:cNvSpPr>
          <p:nvPr/>
        </p:nvSpPr>
        <p:spPr>
          <a:xfrm>
            <a:off x="234556" y="-544806"/>
            <a:ext cx="10159737" cy="586298"/>
          </a:xfrm>
          <a:prstGeom prst="rect">
            <a:avLst/>
          </a:prstGeom>
        </p:spPr>
        <p:txBody>
          <a:bodyPr>
            <a:normAutofit/>
          </a:bodyPr>
          <a:lstStyle>
            <a:lvl1pPr algn="ctr" defTabSz="609585" rtl="0" eaLnBrk="1" latinLnBrk="0" hangingPunct="1">
              <a:spcBef>
                <a:spcPct val="0"/>
              </a:spcBef>
              <a:buNone/>
              <a:defRPr sz="59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C2340"/>
              </a:solidFill>
              <a:effectLst/>
              <a:uLnTx/>
              <a:uFillTx/>
              <a:latin typeface="GE Inspira Sans"/>
              <a:ea typeface="+mj-ea"/>
              <a:cs typeface="+mj-cs"/>
            </a:endParaRPr>
          </a:p>
        </p:txBody>
      </p:sp>
      <p:sp>
        <p:nvSpPr>
          <p:cNvPr id="17" name="Slide Number Placeholder 5">
            <a:extLst>
              <a:ext uri="{FF2B5EF4-FFF2-40B4-BE49-F238E27FC236}">
                <a16:creationId xmlns:a16="http://schemas.microsoft.com/office/drawing/2014/main" id="{CBD97303-45BC-B943-B66C-70A3FFDE9AF2}"/>
              </a:ext>
            </a:extLst>
          </p:cNvPr>
          <p:cNvSpPr txBox="1">
            <a:spLocks/>
          </p:cNvSpPr>
          <p:nvPr/>
        </p:nvSpPr>
        <p:spPr>
          <a:xfrm>
            <a:off x="10999018" y="6226131"/>
            <a:ext cx="738723" cy="365125"/>
          </a:xfrm>
          <a:prstGeom prst="rect">
            <a:avLst/>
          </a:prstGeom>
        </p:spPr>
        <p:txBody>
          <a:bodyPr vert="horz" lIns="91440" tIns="45720" rIns="91440" bIns="45720" rtlCol="0" anchor="ctr"/>
          <a:lstStyle>
            <a:defPPr>
              <a:defRPr lang="en-US"/>
            </a:defPPr>
            <a:lvl1pPr marL="0" algn="r" defTabSz="914400" rtl="0" eaLnBrk="1" latinLnBrk="0" hangingPunct="1">
              <a:defRPr sz="850" b="1" kern="1200">
                <a:solidFill>
                  <a:schemeClr val="bg2"/>
                </a:solidFill>
                <a:latin typeface="GE Inspira Sans" panose="020B050306000000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900" b="1" i="0" u="none" strike="noStrike" kern="1200" cap="none" spc="0" normalizeH="0" baseline="0" noProof="0" smtClean="0">
                <a:ln>
                  <a:noFill/>
                </a:ln>
                <a:solidFill>
                  <a:srgbClr val="005CB9"/>
                </a:solidFill>
                <a:effectLst/>
                <a:uLnTx/>
                <a:uFillTx/>
                <a:latin typeface="GE Inspira Sans" panose="020B050306000000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900" b="1" i="0" u="none" strike="noStrike" kern="1200" cap="none" spc="0" normalizeH="0" baseline="0" noProof="0" dirty="0">
              <a:ln>
                <a:noFill/>
              </a:ln>
              <a:solidFill>
                <a:srgbClr val="005CB9"/>
              </a:solidFill>
              <a:effectLst/>
              <a:uLnTx/>
              <a:uFillTx/>
              <a:latin typeface="GE Inspira Sans" panose="020B0503060000000003" pitchFamily="34" charset="77"/>
              <a:ea typeface="+mn-ea"/>
              <a:cs typeface="+mn-cs"/>
            </a:endParaRPr>
          </a:p>
        </p:txBody>
      </p:sp>
      <p:sp>
        <p:nvSpPr>
          <p:cNvPr id="48" name="TextBox 47">
            <a:extLst>
              <a:ext uri="{FF2B5EF4-FFF2-40B4-BE49-F238E27FC236}">
                <a16:creationId xmlns:a16="http://schemas.microsoft.com/office/drawing/2014/main" id="{025295E3-76F3-7B47-BAE3-04C4EA3666F2}"/>
              </a:ext>
            </a:extLst>
          </p:cNvPr>
          <p:cNvSpPr txBox="1"/>
          <p:nvPr/>
        </p:nvSpPr>
        <p:spPr>
          <a:xfrm>
            <a:off x="743199" y="1677519"/>
            <a:ext cx="9801249" cy="523220"/>
          </a:xfrm>
          <a:prstGeom prst="rect">
            <a:avLst/>
          </a:prstGeom>
          <a:noFill/>
        </p:spPr>
        <p:txBody>
          <a:bodyPr wrap="square">
            <a:spAutoFit/>
          </a:bodyPr>
          <a:lstStyle/>
          <a:p>
            <a:r>
              <a:rPr lang="en-US" sz="1400" dirty="0"/>
              <a:t>By 2026, Next Engineers expects to reach 14,000 young people from across our four global locations. Click on each location to find location-specific profiles, investment, partners and leadership structure, upcoming activities, and how to join.</a:t>
            </a:r>
            <a:endParaRPr lang="en-US" sz="1400" dirty="0">
              <a:latin typeface="GE Inspira Sans" panose="020B0503060000000003" pitchFamily="34" charset="77"/>
            </a:endParaRPr>
          </a:p>
        </p:txBody>
      </p:sp>
      <p:sp>
        <p:nvSpPr>
          <p:cNvPr id="49" name="Text Placeholder 1">
            <a:extLst>
              <a:ext uri="{FF2B5EF4-FFF2-40B4-BE49-F238E27FC236}">
                <a16:creationId xmlns:a16="http://schemas.microsoft.com/office/drawing/2014/main" id="{35B5B80A-1339-2549-B683-4129274AB829}"/>
              </a:ext>
            </a:extLst>
          </p:cNvPr>
          <p:cNvSpPr txBox="1">
            <a:spLocks/>
          </p:cNvSpPr>
          <p:nvPr/>
        </p:nvSpPr>
        <p:spPr>
          <a:xfrm>
            <a:off x="834324" y="2854282"/>
            <a:ext cx="2361011" cy="365760"/>
          </a:xfrm>
          <a:prstGeom prst="rect">
            <a:avLst/>
          </a:prstGeom>
          <a:no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600" b="1" cap="small">
              <a:solidFill>
                <a:schemeClr val="accent1"/>
              </a:solidFill>
            </a:endParaRPr>
          </a:p>
        </p:txBody>
      </p:sp>
      <p:sp>
        <p:nvSpPr>
          <p:cNvPr id="50" name="Text Placeholder 1">
            <a:extLst>
              <a:ext uri="{FF2B5EF4-FFF2-40B4-BE49-F238E27FC236}">
                <a16:creationId xmlns:a16="http://schemas.microsoft.com/office/drawing/2014/main" id="{1F3EF529-C3B0-D341-A2CB-705F0A131A29}"/>
              </a:ext>
            </a:extLst>
          </p:cNvPr>
          <p:cNvSpPr txBox="1">
            <a:spLocks/>
          </p:cNvSpPr>
          <p:nvPr/>
        </p:nvSpPr>
        <p:spPr>
          <a:xfrm>
            <a:off x="834324" y="3538765"/>
            <a:ext cx="3159797" cy="365760"/>
          </a:xfrm>
          <a:prstGeom prst="rect">
            <a:avLst/>
          </a:prstGeom>
          <a:no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600" b="1" cap="small">
              <a:solidFill>
                <a:schemeClr val="accent1"/>
              </a:solidFill>
            </a:endParaRPr>
          </a:p>
        </p:txBody>
      </p:sp>
      <p:sp>
        <p:nvSpPr>
          <p:cNvPr id="51" name="Text Placeholder 1">
            <a:hlinkClick r:id="rId4"/>
            <a:extLst>
              <a:ext uri="{FF2B5EF4-FFF2-40B4-BE49-F238E27FC236}">
                <a16:creationId xmlns:a16="http://schemas.microsoft.com/office/drawing/2014/main" id="{EB8BAC44-3C4A-884A-A0CB-766600323089}"/>
              </a:ext>
            </a:extLst>
          </p:cNvPr>
          <p:cNvSpPr txBox="1">
            <a:spLocks/>
          </p:cNvSpPr>
          <p:nvPr/>
        </p:nvSpPr>
        <p:spPr>
          <a:xfrm>
            <a:off x="834324" y="4223248"/>
            <a:ext cx="3309620" cy="365760"/>
          </a:xfrm>
          <a:prstGeom prst="rect">
            <a:avLst/>
          </a:prstGeom>
          <a:no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600" b="1" cap="small">
              <a:solidFill>
                <a:schemeClr val="accent1"/>
              </a:solidFill>
            </a:endParaRPr>
          </a:p>
        </p:txBody>
      </p:sp>
      <p:sp>
        <p:nvSpPr>
          <p:cNvPr id="53" name="Text Placeholder 1">
            <a:extLst>
              <a:ext uri="{FF2B5EF4-FFF2-40B4-BE49-F238E27FC236}">
                <a16:creationId xmlns:a16="http://schemas.microsoft.com/office/drawing/2014/main" id="{E984BFC5-9DDD-0F40-A527-AC932EC1BBE1}"/>
              </a:ext>
            </a:extLst>
          </p:cNvPr>
          <p:cNvSpPr txBox="1">
            <a:spLocks/>
          </p:cNvSpPr>
          <p:nvPr/>
        </p:nvSpPr>
        <p:spPr>
          <a:xfrm>
            <a:off x="834324" y="4907730"/>
            <a:ext cx="4400018" cy="365760"/>
          </a:xfrm>
          <a:prstGeom prst="rect">
            <a:avLst/>
          </a:prstGeom>
          <a:no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600" b="1" cap="small">
              <a:solidFill>
                <a:schemeClr val="accent1"/>
              </a:solidFill>
            </a:endParaRPr>
          </a:p>
        </p:txBody>
      </p:sp>
      <p:sp>
        <p:nvSpPr>
          <p:cNvPr id="15" name="Content Placeholder 2">
            <a:extLst>
              <a:ext uri="{FF2B5EF4-FFF2-40B4-BE49-F238E27FC236}">
                <a16:creationId xmlns:a16="http://schemas.microsoft.com/office/drawing/2014/main" id="{112548AE-3642-8144-A94A-C3148ED5F797}"/>
              </a:ext>
            </a:extLst>
          </p:cNvPr>
          <p:cNvSpPr txBox="1">
            <a:spLocks/>
          </p:cNvSpPr>
          <p:nvPr/>
        </p:nvSpPr>
        <p:spPr>
          <a:xfrm>
            <a:off x="834324" y="2687019"/>
            <a:ext cx="5303520" cy="2968905"/>
          </a:xfrm>
          <a:prstGeom prst="rect">
            <a:avLst/>
          </a:prstGeom>
          <a:solidFill>
            <a:schemeClr val="bg1">
              <a:lumMod val="95000"/>
            </a:schemeClr>
          </a:solid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2000"/>
              </a:lnSpc>
              <a:spcBef>
                <a:spcPts val="0"/>
              </a:spcBef>
              <a:spcAft>
                <a:spcPts val="1200"/>
              </a:spcAft>
              <a:buClrTx/>
              <a:buSzTx/>
              <a:buFont typeface="Arial"/>
              <a:buNone/>
              <a:tabLst/>
              <a:defRPr/>
            </a:pPr>
            <a:r>
              <a:rPr lang="en-US" sz="1600" b="1" kern="800" dirty="0">
                <a:solidFill>
                  <a:schemeClr val="accent1"/>
                </a:solidFill>
                <a:latin typeface="GE Inspira Sans"/>
              </a:rPr>
              <a:t>In the first two years of Next Engineers… </a:t>
            </a:r>
            <a:endParaRPr kumimoji="0" lang="en-US" sz="1600" b="1" i="0" u="none" strike="noStrike" kern="800" cap="none" spc="0" normalizeH="0" baseline="0" noProof="0" dirty="0">
              <a:ln>
                <a:noFill/>
              </a:ln>
              <a:solidFill>
                <a:schemeClr val="accent1"/>
              </a:solidFill>
              <a:effectLst/>
              <a:uLnTx/>
              <a:uFillTx/>
              <a:latin typeface="GE Inspira Sans"/>
              <a:ea typeface="+mn-ea"/>
              <a:cs typeface="+mn-cs"/>
            </a:endParaRPr>
          </a:p>
          <a:p>
            <a:pPr marL="0" marR="0" lvl="0" indent="0" algn="l" defTabSz="457200" rtl="0" eaLnBrk="1" fontAlgn="auto" latinLnBrk="0" hangingPunct="1">
              <a:lnSpc>
                <a:spcPts val="2000"/>
              </a:lnSpc>
              <a:spcBef>
                <a:spcPts val="0"/>
              </a:spcBef>
              <a:spcAft>
                <a:spcPts val="1800"/>
              </a:spcAft>
              <a:buClrTx/>
              <a:buSzTx/>
              <a:buFont typeface="Arial"/>
              <a:buNone/>
              <a:tabLst/>
              <a:defRPr/>
            </a:pPr>
            <a:r>
              <a:rPr kumimoji="0" lang="en-US" sz="1200" b="1" i="0" u="none" strike="noStrike" kern="800" cap="none" spc="0" normalizeH="0" baseline="0" noProof="0" dirty="0">
                <a:ln>
                  <a:noFill/>
                </a:ln>
                <a:solidFill>
                  <a:schemeClr val="accent1"/>
                </a:solidFill>
                <a:effectLst/>
                <a:uLnTx/>
                <a:uFillTx/>
                <a:latin typeface="GE Inspira Sans"/>
                <a:ea typeface="+mn-ea"/>
                <a:cs typeface="+mn-cs"/>
              </a:rPr>
              <a:t>OVER</a:t>
            </a:r>
            <a:r>
              <a:rPr kumimoji="0" lang="en-US" sz="1600" b="1" i="0" u="none" strike="noStrike" kern="800" cap="none" spc="0" normalizeH="0" baseline="0" noProof="0" dirty="0">
                <a:ln>
                  <a:noFill/>
                </a:ln>
                <a:solidFill>
                  <a:schemeClr val="accent1"/>
                </a:solidFill>
                <a:effectLst/>
                <a:uLnTx/>
                <a:uFillTx/>
                <a:latin typeface="GE Inspira Sans"/>
                <a:ea typeface="+mn-ea"/>
                <a:cs typeface="+mn-cs"/>
              </a:rPr>
              <a:t> 10,000</a:t>
            </a:r>
            <a:r>
              <a:rPr kumimoji="0" lang="en-US" sz="1600" b="1" i="0" u="none" strike="noStrike" kern="800" cap="none" spc="0" normalizeH="0" baseline="0" noProof="0" dirty="0">
                <a:ln>
                  <a:noFill/>
                </a:ln>
                <a:solidFill>
                  <a:srgbClr val="0C2340"/>
                </a:solidFill>
                <a:effectLst/>
                <a:uLnTx/>
                <a:uFillTx/>
                <a:latin typeface="GE Inspira Sans"/>
                <a:ea typeface="+mn-ea"/>
                <a:cs typeface="+mn-cs"/>
              </a:rPr>
              <a:t> </a:t>
            </a:r>
            <a:r>
              <a:rPr kumimoji="0" lang="en-US" sz="1200" b="1" i="0" u="none" strike="noStrike" kern="800" cap="none" spc="0" normalizeH="0" baseline="0" noProof="0" dirty="0">
                <a:ln>
                  <a:noFill/>
                </a:ln>
                <a:solidFill>
                  <a:srgbClr val="0C2340"/>
                </a:solidFill>
                <a:effectLst/>
                <a:uLnTx/>
                <a:uFillTx/>
                <a:latin typeface="GE Inspira Sans"/>
                <a:ea typeface="+mn-ea"/>
                <a:cs typeface="+mn-cs"/>
              </a:rPr>
              <a:t>STUDENTS WERE INSPIRED BY ENGINEERING DISCOVERY</a:t>
            </a:r>
            <a:endParaRPr kumimoji="0" lang="en-US" sz="1200" b="1" i="0" u="none" strike="noStrike" kern="800" cap="none" spc="0" normalizeH="0" baseline="0" noProof="0" dirty="0">
              <a:ln>
                <a:noFill/>
              </a:ln>
              <a:solidFill>
                <a:srgbClr val="0C2340"/>
              </a:solidFill>
              <a:effectLst/>
              <a:uLnTx/>
              <a:uFillTx/>
              <a:latin typeface="GE Inspira Sans"/>
              <a:ea typeface="+mn-ea"/>
              <a:cs typeface="Calibri"/>
            </a:endParaRPr>
          </a:p>
          <a:p>
            <a:pPr marL="0" marR="0" lvl="0" indent="0" algn="l" defTabSz="457200" rtl="0" eaLnBrk="1" fontAlgn="auto" latinLnBrk="0" hangingPunct="1">
              <a:lnSpc>
                <a:spcPts val="2000"/>
              </a:lnSpc>
              <a:spcBef>
                <a:spcPts val="0"/>
              </a:spcBef>
              <a:spcAft>
                <a:spcPts val="1800"/>
              </a:spcAft>
              <a:buClrTx/>
              <a:buSzTx/>
              <a:buFont typeface="Arial"/>
              <a:buNone/>
              <a:tabLst/>
              <a:defRPr/>
            </a:pPr>
            <a:r>
              <a:rPr kumimoji="0" lang="en-US" sz="1200" b="1" i="0" u="none" strike="noStrike" kern="800" cap="none" spc="0" normalizeH="0" baseline="0" noProof="0" dirty="0">
                <a:ln>
                  <a:noFill/>
                </a:ln>
                <a:solidFill>
                  <a:schemeClr val="accent1"/>
                </a:solidFill>
                <a:effectLst/>
                <a:uLnTx/>
                <a:uFillTx/>
                <a:latin typeface="GE Inspira Sans"/>
                <a:ea typeface="+mn-ea"/>
                <a:cs typeface="+mn-cs"/>
              </a:rPr>
              <a:t>OVER</a:t>
            </a:r>
            <a:r>
              <a:rPr kumimoji="0" lang="en-US" sz="1600" b="1" i="0" u="none" strike="noStrike" kern="800" cap="none" spc="0" normalizeH="0" baseline="0" noProof="0" dirty="0">
                <a:ln>
                  <a:noFill/>
                </a:ln>
                <a:solidFill>
                  <a:schemeClr val="accent1"/>
                </a:solidFill>
                <a:effectLst/>
                <a:uLnTx/>
                <a:uFillTx/>
                <a:latin typeface="GE Inspira Sans"/>
                <a:ea typeface="+mn-ea"/>
                <a:cs typeface="+mn-cs"/>
              </a:rPr>
              <a:t> 1,500 </a:t>
            </a:r>
            <a:r>
              <a:rPr lang="en-US" sz="1200" b="1" kern="800" dirty="0">
                <a:solidFill>
                  <a:srgbClr val="0C2340"/>
                </a:solidFill>
                <a:latin typeface="GE Inspira Sans"/>
              </a:rPr>
              <a:t>YOUNG PEOPLE </a:t>
            </a:r>
            <a:r>
              <a:rPr kumimoji="0" lang="en-US" sz="1200" b="1" i="0" u="none" strike="noStrike" kern="800" cap="none" spc="0" normalizeH="0" baseline="0" noProof="0" dirty="0">
                <a:ln>
                  <a:noFill/>
                </a:ln>
                <a:solidFill>
                  <a:srgbClr val="0C2340"/>
                </a:solidFill>
                <a:effectLst/>
                <a:uLnTx/>
                <a:uFillTx/>
                <a:latin typeface="GE Inspira Sans"/>
                <a:ea typeface="+mn-ea"/>
                <a:cs typeface="+mn-cs"/>
              </a:rPr>
              <a:t>ATTENDED ENGINEERING CAMP/ EXPERIENCE</a:t>
            </a:r>
            <a:endParaRPr kumimoji="0" lang="en-US" sz="1200" b="0" i="0" u="none" strike="noStrike" kern="800" cap="none" spc="0" normalizeH="0" baseline="0" noProof="0" dirty="0">
              <a:ln>
                <a:noFill/>
              </a:ln>
              <a:solidFill>
                <a:srgbClr val="0C2340"/>
              </a:solidFill>
              <a:effectLst/>
              <a:uLnTx/>
              <a:uFillTx/>
              <a:latin typeface="GE Inspira Sans"/>
              <a:ea typeface="+mn-ea"/>
              <a:cs typeface="+mn-cs"/>
            </a:endParaRPr>
          </a:p>
          <a:p>
            <a:pPr marL="0" marR="0" lvl="0" indent="0" algn="l" defTabSz="457200" rtl="0" eaLnBrk="1" fontAlgn="auto" latinLnBrk="0" hangingPunct="1">
              <a:lnSpc>
                <a:spcPts val="2000"/>
              </a:lnSpc>
              <a:spcBef>
                <a:spcPts val="0"/>
              </a:spcBef>
              <a:spcAft>
                <a:spcPts val="1800"/>
              </a:spcAft>
              <a:buClrTx/>
              <a:buSzTx/>
              <a:buFont typeface="Arial"/>
              <a:buNone/>
              <a:tabLst/>
              <a:defRPr/>
            </a:pPr>
            <a:r>
              <a:rPr kumimoji="0" lang="en-US" sz="1600" b="1" i="0" u="none" strike="noStrike" kern="800" cap="none" spc="0" normalizeH="0" baseline="0" noProof="0" dirty="0">
                <a:ln>
                  <a:noFill/>
                </a:ln>
                <a:solidFill>
                  <a:schemeClr val="accent1"/>
                </a:solidFill>
                <a:effectLst/>
                <a:uLnTx/>
                <a:uFillTx/>
                <a:latin typeface="GE Inspira Sans"/>
                <a:ea typeface="+mn-ea"/>
                <a:cs typeface="+mn-cs"/>
              </a:rPr>
              <a:t>388</a:t>
            </a:r>
            <a:r>
              <a:rPr kumimoji="0" lang="en-US" sz="1600" b="1" i="0" u="none" strike="noStrike" kern="800" cap="none" spc="0" normalizeH="0" baseline="0" noProof="0" dirty="0">
                <a:ln>
                  <a:noFill/>
                </a:ln>
                <a:solidFill>
                  <a:srgbClr val="0C2340"/>
                </a:solidFill>
                <a:effectLst/>
                <a:uLnTx/>
                <a:uFillTx/>
                <a:latin typeface="GE Inspira Sans"/>
                <a:ea typeface="+mn-ea"/>
                <a:cs typeface="+mn-cs"/>
              </a:rPr>
              <a:t> </a:t>
            </a:r>
            <a:r>
              <a:rPr kumimoji="0" lang="en-US" sz="1200" b="1" i="0" u="none" strike="noStrike" kern="800" cap="none" spc="0" normalizeH="0" baseline="0" noProof="0" dirty="0">
                <a:ln>
                  <a:noFill/>
                </a:ln>
                <a:solidFill>
                  <a:srgbClr val="0C2340"/>
                </a:solidFill>
                <a:effectLst/>
                <a:uLnTx/>
                <a:uFillTx/>
                <a:latin typeface="GE Inspira Sans"/>
                <a:ea typeface="+mn-ea"/>
                <a:cs typeface="+mn-cs"/>
              </a:rPr>
              <a:t>YOUNG PEOPLE ENROLLED IN ENGINEERING ACADEMY</a:t>
            </a:r>
          </a:p>
          <a:p>
            <a:pPr marL="0" marR="0" lvl="0" indent="0" algn="l" defTabSz="457200" rtl="0" eaLnBrk="1" fontAlgn="auto" latinLnBrk="0" hangingPunct="1">
              <a:lnSpc>
                <a:spcPts val="2000"/>
              </a:lnSpc>
              <a:spcBef>
                <a:spcPts val="0"/>
              </a:spcBef>
              <a:spcAft>
                <a:spcPts val="1800"/>
              </a:spcAft>
              <a:buClrTx/>
              <a:buSzTx/>
              <a:buFont typeface="Arial"/>
              <a:buNone/>
              <a:tabLst/>
              <a:defRPr/>
            </a:pPr>
            <a:r>
              <a:rPr kumimoji="0" lang="en-US" sz="1200" b="1" i="0" u="none" strike="noStrike" kern="800" cap="none" spc="0" normalizeH="0" baseline="0" noProof="0" dirty="0">
                <a:ln>
                  <a:noFill/>
                </a:ln>
                <a:solidFill>
                  <a:srgbClr val="0C2340"/>
                </a:solidFill>
                <a:effectLst/>
                <a:uLnTx/>
                <a:uFillTx/>
                <a:latin typeface="GE Inspira Sans"/>
                <a:ea typeface="+mn-ea"/>
                <a:cs typeface="Calibri"/>
              </a:rPr>
              <a:t>To see up-to-date engagement numbers, visit the </a:t>
            </a:r>
            <a:r>
              <a:rPr kumimoji="0" lang="en-US" sz="1200" b="1" i="0" u="none" strike="noStrike" kern="800" cap="none" spc="0" normalizeH="0" baseline="0" noProof="0" dirty="0">
                <a:ln>
                  <a:noFill/>
                </a:ln>
                <a:solidFill>
                  <a:schemeClr val="accent1"/>
                </a:solidFill>
                <a:effectLst/>
                <a:uLnTx/>
                <a:uFillTx/>
                <a:latin typeface="GE Inspira Sans"/>
                <a:ea typeface="+mn-ea"/>
                <a:cs typeface="Calibri"/>
                <a:hlinkClick r:id="rId5">
                  <a:extLst>
                    <a:ext uri="{A12FA001-AC4F-418D-AE19-62706E023703}">
                      <ahyp:hlinkClr xmlns:ahyp="http://schemas.microsoft.com/office/drawing/2018/hyperlinkcolor" val="tx"/>
                    </a:ext>
                  </a:extLst>
                </a:hlinkClick>
              </a:rPr>
              <a:t>Next Engineers Global Dashboard</a:t>
            </a:r>
            <a:r>
              <a:rPr kumimoji="0" lang="en-US" sz="1200" b="1" i="0" u="none" strike="noStrike" kern="800" cap="none" spc="0" normalizeH="0" baseline="0" noProof="0" dirty="0">
                <a:ln>
                  <a:noFill/>
                </a:ln>
                <a:solidFill>
                  <a:srgbClr val="0C2340"/>
                </a:solidFill>
                <a:effectLst/>
                <a:uLnTx/>
                <a:uFillTx/>
                <a:latin typeface="GE Inspira Sans"/>
                <a:ea typeface="+mn-ea"/>
                <a:cs typeface="Calibri"/>
              </a:rPr>
              <a:t>. </a:t>
            </a:r>
          </a:p>
        </p:txBody>
      </p:sp>
      <p:pic>
        <p:nvPicPr>
          <p:cNvPr id="14" name="Graphic 13" descr="Line arrow: Horizontal U-turn outline">
            <a:extLst>
              <a:ext uri="{FF2B5EF4-FFF2-40B4-BE49-F238E27FC236}">
                <a16:creationId xmlns:a16="http://schemas.microsoft.com/office/drawing/2014/main" id="{89FFA0E4-5A3E-6348-B46F-8E5CF8FA3B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9696" y="640017"/>
            <a:ext cx="274320" cy="274320"/>
          </a:xfrm>
          <a:prstGeom prst="rect">
            <a:avLst/>
          </a:prstGeom>
        </p:spPr>
      </p:pic>
      <p:pic>
        <p:nvPicPr>
          <p:cNvPr id="20" name="Graphic 19" descr="Line arrow: Horizontal U-turn outline">
            <a:extLst>
              <a:ext uri="{FF2B5EF4-FFF2-40B4-BE49-F238E27FC236}">
                <a16:creationId xmlns:a16="http://schemas.microsoft.com/office/drawing/2014/main" id="{B7543747-DCBB-5846-8DAF-715D00665C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3349" y="384092"/>
            <a:ext cx="274320" cy="274320"/>
          </a:xfrm>
          <a:prstGeom prst="rect">
            <a:avLst/>
          </a:prstGeom>
        </p:spPr>
      </p:pic>
      <p:pic>
        <p:nvPicPr>
          <p:cNvPr id="21" name="Graphic 20" descr="Circle with left arrow outline">
            <a:hlinkClick r:id="" action="ppaction://hlinkshowjump?jump=nextslide"/>
            <a:extLst>
              <a:ext uri="{FF2B5EF4-FFF2-40B4-BE49-F238E27FC236}">
                <a16:creationId xmlns:a16="http://schemas.microsoft.com/office/drawing/2014/main" id="{7D313698-6808-A244-BC58-08F251C551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30974" y="321608"/>
            <a:ext cx="365760" cy="365760"/>
          </a:xfrm>
          <a:prstGeom prst="rect">
            <a:avLst/>
          </a:prstGeom>
        </p:spPr>
      </p:pic>
      <p:pic>
        <p:nvPicPr>
          <p:cNvPr id="22" name="Graphic 21" descr="Circle with left arrow outline">
            <a:hlinkClick r:id="" action="ppaction://hlinkshowjump?jump=previousslide"/>
            <a:extLst>
              <a:ext uri="{FF2B5EF4-FFF2-40B4-BE49-F238E27FC236}">
                <a16:creationId xmlns:a16="http://schemas.microsoft.com/office/drawing/2014/main" id="{192C8CFC-CF8A-5441-8CEB-F451C18D1F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777420" y="321609"/>
            <a:ext cx="365760" cy="365760"/>
          </a:xfrm>
          <a:prstGeom prst="rect">
            <a:avLst/>
          </a:prstGeom>
        </p:spPr>
      </p:pic>
      <p:sp>
        <p:nvSpPr>
          <p:cNvPr id="25" name="Text Placeholder 1">
            <a:extLst>
              <a:ext uri="{FF2B5EF4-FFF2-40B4-BE49-F238E27FC236}">
                <a16:creationId xmlns:a16="http://schemas.microsoft.com/office/drawing/2014/main" id="{95D40511-632B-3749-ACAC-52EA5C9B8407}"/>
              </a:ext>
            </a:extLst>
          </p:cNvPr>
          <p:cNvSpPr txBox="1">
            <a:spLocks/>
          </p:cNvSpPr>
          <p:nvPr/>
        </p:nvSpPr>
        <p:spPr>
          <a:xfrm>
            <a:off x="834325" y="2304585"/>
            <a:ext cx="5303520" cy="365760"/>
          </a:xfrm>
          <a:prstGeom prst="rect">
            <a:avLst/>
          </a:prstGeom>
          <a:solidFill>
            <a:schemeClr val="accent1"/>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b="1" cap="all">
                <a:solidFill>
                  <a:schemeClr val="bg1"/>
                </a:solidFill>
              </a:rPr>
              <a:t>Global Impact</a:t>
            </a:r>
          </a:p>
        </p:txBody>
      </p:sp>
      <p:sp>
        <p:nvSpPr>
          <p:cNvPr id="26" name="Content Placeholder 2">
            <a:extLst>
              <a:ext uri="{FF2B5EF4-FFF2-40B4-BE49-F238E27FC236}">
                <a16:creationId xmlns:a16="http://schemas.microsoft.com/office/drawing/2014/main" id="{5E977A11-3B0D-C241-80E2-769E4BF79751}"/>
              </a:ext>
            </a:extLst>
          </p:cNvPr>
          <p:cNvSpPr txBox="1">
            <a:spLocks/>
          </p:cNvSpPr>
          <p:nvPr/>
        </p:nvSpPr>
        <p:spPr>
          <a:xfrm>
            <a:off x="6293214" y="2687019"/>
            <a:ext cx="5303520" cy="2968905"/>
          </a:xfrm>
          <a:prstGeom prst="rect">
            <a:avLst/>
          </a:prstGeom>
          <a:solidFill>
            <a:schemeClr val="bg1">
              <a:lumMod val="95000"/>
            </a:schemeClr>
          </a:solid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b="1" cap="small">
                <a:solidFill>
                  <a:srgbClr val="005CB9"/>
                </a:solidFill>
                <a:hlinkClick r:id="rId12">
                  <a:extLst>
                    <a:ext uri="{A12FA001-AC4F-418D-AE19-62706E023703}">
                      <ahyp:hlinkClr xmlns:ahyp="http://schemas.microsoft.com/office/drawing/2018/hyperlinkcolor" val="tx"/>
                    </a:ext>
                  </a:extLst>
                </a:hlinkClick>
              </a:rPr>
              <a:t>CINCINNATI, OHIO</a:t>
            </a:r>
            <a:endParaRPr lang="en-US" b="1" cap="small">
              <a:solidFill>
                <a:srgbClr val="005CB9"/>
              </a:solidFill>
            </a:endParaRPr>
          </a:p>
          <a:p>
            <a:pPr>
              <a:spcAft>
                <a:spcPts val="1200"/>
              </a:spcAft>
            </a:pPr>
            <a:r>
              <a:rPr lang="en-US" b="1" cap="small">
                <a:solidFill>
                  <a:srgbClr val="005CB9"/>
                </a:solidFill>
                <a:hlinkClick r:id="rId13">
                  <a:extLst>
                    <a:ext uri="{A12FA001-AC4F-418D-AE19-62706E023703}">
                      <ahyp:hlinkClr xmlns:ahyp="http://schemas.microsoft.com/office/drawing/2018/hyperlinkcolor" val="tx"/>
                    </a:ext>
                  </a:extLst>
                </a:hlinkClick>
              </a:rPr>
              <a:t>GREENVILLE, SOUTH CAROLINA</a:t>
            </a:r>
            <a:endParaRPr lang="en-US" b="1" cap="small">
              <a:solidFill>
                <a:srgbClr val="005CB9"/>
              </a:solidFill>
            </a:endParaRPr>
          </a:p>
          <a:p>
            <a:pPr>
              <a:spcAft>
                <a:spcPts val="1200"/>
              </a:spcAft>
            </a:pPr>
            <a:r>
              <a:rPr lang="en-US" b="1" cap="small">
                <a:solidFill>
                  <a:srgbClr val="005CB9"/>
                </a:solidFill>
                <a:hlinkClick r:id="rId4">
                  <a:extLst>
                    <a:ext uri="{A12FA001-AC4F-418D-AE19-62706E023703}">
                      <ahyp:hlinkClr xmlns:ahyp="http://schemas.microsoft.com/office/drawing/2018/hyperlinkcolor" val="tx"/>
                    </a:ext>
                  </a:extLst>
                </a:hlinkClick>
              </a:rPr>
              <a:t>JOHANNESBURG, SOUTH AFRICA</a:t>
            </a:r>
            <a:endParaRPr lang="en-US" b="1" cap="small">
              <a:solidFill>
                <a:srgbClr val="005CB9"/>
              </a:solidFill>
            </a:endParaRPr>
          </a:p>
          <a:p>
            <a:pPr>
              <a:spcAft>
                <a:spcPts val="1200"/>
              </a:spcAft>
            </a:pPr>
            <a:r>
              <a:rPr lang="en-US" b="1" cap="small">
                <a:solidFill>
                  <a:srgbClr val="005CB9"/>
                </a:solidFill>
                <a:hlinkClick r:id="rId14">
                  <a:extLst>
                    <a:ext uri="{A12FA001-AC4F-418D-AE19-62706E023703}">
                      <ahyp:hlinkClr xmlns:ahyp="http://schemas.microsoft.com/office/drawing/2018/hyperlinkcolor" val="tx"/>
                    </a:ext>
                  </a:extLst>
                </a:hlinkClick>
              </a:rPr>
              <a:t>STAFFORDSHIRE, UNITED KINGDOM</a:t>
            </a:r>
            <a:endParaRPr lang="en-US" b="1" cap="small">
              <a:solidFill>
                <a:srgbClr val="005CB9"/>
              </a:solidFill>
            </a:endParaRPr>
          </a:p>
          <a:p>
            <a:endParaRPr lang="en-US" sz="1200" b="1" cap="small">
              <a:solidFill>
                <a:schemeClr val="accent1"/>
              </a:solidFill>
            </a:endParaRPr>
          </a:p>
          <a:p>
            <a:endParaRPr lang="en-US" sz="1200" b="1" cap="small">
              <a:solidFill>
                <a:schemeClr val="accent1"/>
              </a:solidFill>
            </a:endParaRPr>
          </a:p>
          <a:p>
            <a:pPr marL="0" indent="0">
              <a:buNone/>
            </a:pPr>
            <a:r>
              <a:rPr lang="en-US" sz="1200" b="1" cap="small">
                <a:solidFill>
                  <a:schemeClr val="accent1"/>
                </a:solidFill>
              </a:rPr>
              <a:t>SEVERAL CITIES AROUND THE WORLD ARE ORGANIZING ENGINEERING DISCOVERY ACTIVITIES IN THEIR COMMUNITIES! FOR MORE INFORMATION, SEE </a:t>
            </a:r>
            <a:r>
              <a:rPr lang="en-US" sz="1200" b="1" cap="small">
                <a:solidFill>
                  <a:schemeClr val="accent1"/>
                </a:solidFill>
                <a:hlinkClick r:id="rId15">
                  <a:extLst>
                    <a:ext uri="{A12FA001-AC4F-418D-AE19-62706E023703}">
                      <ahyp:hlinkClr xmlns:ahyp="http://schemas.microsoft.com/office/drawing/2018/hyperlinkcolor" val="tx"/>
                    </a:ext>
                  </a:extLst>
                </a:hlinkClick>
              </a:rPr>
              <a:t>GLOBAL DISCOVERY</a:t>
            </a:r>
            <a:r>
              <a:rPr lang="en-US" sz="1200" b="1" cap="small">
                <a:solidFill>
                  <a:schemeClr val="accent1"/>
                </a:solidFill>
              </a:rPr>
              <a:t>.</a:t>
            </a:r>
          </a:p>
          <a:p>
            <a:endParaRPr lang="en-US" sz="1200" b="1" cap="small">
              <a:solidFill>
                <a:schemeClr val="accent1"/>
              </a:solidFill>
            </a:endParaRPr>
          </a:p>
        </p:txBody>
      </p:sp>
      <p:sp>
        <p:nvSpPr>
          <p:cNvPr id="28" name="Title 1">
            <a:extLst>
              <a:ext uri="{FF2B5EF4-FFF2-40B4-BE49-F238E27FC236}">
                <a16:creationId xmlns:a16="http://schemas.microsoft.com/office/drawing/2014/main" id="{E71F8F42-EA53-D441-82E7-9AF29202CDD2}"/>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a:t>
            </a:r>
            <a:br>
              <a:rPr lang="en-US" b="1"/>
            </a:br>
            <a:endParaRPr lang="en-US" sz="1000" b="1"/>
          </a:p>
          <a:p>
            <a:r>
              <a:rPr lang="en-US" sz="2000" b="1">
                <a:solidFill>
                  <a:schemeClr val="accent1"/>
                </a:solidFill>
              </a:rPr>
              <a:t>Global Impact &amp; Locations</a:t>
            </a:r>
          </a:p>
          <a:p>
            <a:br>
              <a:rPr lang="en-US" sz="1000" b="1"/>
            </a:br>
            <a:endParaRPr lang="en-US" sz="1400">
              <a:solidFill>
                <a:schemeClr val="tx2"/>
              </a:solidFill>
            </a:endParaRPr>
          </a:p>
        </p:txBody>
      </p:sp>
      <p:sp>
        <p:nvSpPr>
          <p:cNvPr id="23" name="Text Placeholder 1">
            <a:extLst>
              <a:ext uri="{FF2B5EF4-FFF2-40B4-BE49-F238E27FC236}">
                <a16:creationId xmlns:a16="http://schemas.microsoft.com/office/drawing/2014/main" id="{63B3BA7A-0D06-A837-3020-D0C64853552D}"/>
              </a:ext>
            </a:extLst>
          </p:cNvPr>
          <p:cNvSpPr txBox="1">
            <a:spLocks/>
          </p:cNvSpPr>
          <p:nvPr/>
        </p:nvSpPr>
        <p:spPr>
          <a:xfrm>
            <a:off x="6293214" y="2321259"/>
            <a:ext cx="5303520" cy="365760"/>
          </a:xfrm>
          <a:prstGeom prst="rect">
            <a:avLst/>
          </a:prstGeom>
          <a:solidFill>
            <a:schemeClr val="accent1"/>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b="1" cap="all">
                <a:solidFill>
                  <a:schemeClr val="bg1"/>
                </a:solidFill>
              </a:rPr>
              <a:t>GLOBAL LOCATIONS</a:t>
            </a:r>
          </a:p>
        </p:txBody>
      </p:sp>
      <p:sp>
        <p:nvSpPr>
          <p:cNvPr id="13" name="Rounded Rectangle 12">
            <a:hlinkClick r:id="rId16" action="ppaction://hlinksldjump"/>
            <a:extLst>
              <a:ext uri="{FF2B5EF4-FFF2-40B4-BE49-F238E27FC236}">
                <a16:creationId xmlns:a16="http://schemas.microsoft.com/office/drawing/2014/main" id="{05E4BD97-E10C-3A4F-8BFC-9048AC6C7CE0}"/>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18" name="Rounded Rectangle 17">
            <a:hlinkClick r:id="rId17" action="ppaction://hlinksldjump"/>
            <a:extLst>
              <a:ext uri="{FF2B5EF4-FFF2-40B4-BE49-F238E27FC236}">
                <a16:creationId xmlns:a16="http://schemas.microsoft.com/office/drawing/2014/main" id="{DC040277-F0A4-1A4B-9B33-19887AF9429E}"/>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153619937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2853154-50A3-534F-9055-F027999FAC54}"/>
              </a:ext>
            </a:extLst>
          </p:cNvPr>
          <p:cNvSpPr txBox="1">
            <a:spLocks/>
          </p:cNvSpPr>
          <p:nvPr/>
        </p:nvSpPr>
        <p:spPr>
          <a:xfrm>
            <a:off x="295564" y="396776"/>
            <a:ext cx="10959656"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dirty="0"/>
              <a:t>Next Engineers Partners and GE Leads</a:t>
            </a:r>
          </a:p>
          <a:p>
            <a:pPr>
              <a:spcBef>
                <a:spcPts val="600"/>
              </a:spcBef>
            </a:pPr>
            <a:r>
              <a:rPr lang="en-US" sz="1100" b="1" dirty="0">
                <a:solidFill>
                  <a:schemeClr val="accent1"/>
                </a:solidFill>
              </a:rPr>
              <a:t>Each global Next Engineers location has a local Community Partner, responsible for local program implementation, and a GE Next Engineers Team responsible for mobilizing volunteers.  Roles and responsibilities for the GE team members are listed below. </a:t>
            </a:r>
            <a:endParaRPr lang="en-US" sz="1100" dirty="0">
              <a:solidFill>
                <a:schemeClr val="tx2"/>
              </a:solidFill>
            </a:endParaRPr>
          </a:p>
        </p:txBody>
      </p:sp>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9</a:t>
            </a:fld>
            <a:endParaRPr lang="en-GB"/>
          </a:p>
        </p:txBody>
      </p:sp>
      <p:graphicFrame>
        <p:nvGraphicFramePr>
          <p:cNvPr id="8" name="Table 8">
            <a:extLst>
              <a:ext uri="{FF2B5EF4-FFF2-40B4-BE49-F238E27FC236}">
                <a16:creationId xmlns:a16="http://schemas.microsoft.com/office/drawing/2014/main" id="{CA38833B-E0E7-3E4F-B634-A2B1B8E7F2C1}"/>
              </a:ext>
            </a:extLst>
          </p:cNvPr>
          <p:cNvGraphicFramePr>
            <a:graphicFrameLocks noGrp="1"/>
          </p:cNvGraphicFramePr>
          <p:nvPr>
            <p:extLst>
              <p:ext uri="{D42A27DB-BD31-4B8C-83A1-F6EECF244321}">
                <p14:modId xmlns:p14="http://schemas.microsoft.com/office/powerpoint/2010/main" val="2553802745"/>
              </p:ext>
            </p:extLst>
          </p:nvPr>
        </p:nvGraphicFramePr>
        <p:xfrm>
          <a:off x="314036" y="1282456"/>
          <a:ext cx="11668416" cy="5402788"/>
        </p:xfrm>
        <a:graphic>
          <a:graphicData uri="http://schemas.openxmlformats.org/drawingml/2006/table">
            <a:tbl>
              <a:tblPr firstRow="1" bandRow="1">
                <a:tableStyleId>{B301B821-A1FF-4177-AEE7-76D212191A09}</a:tableStyleId>
              </a:tblPr>
              <a:tblGrid>
                <a:gridCol w="1267113">
                  <a:extLst>
                    <a:ext uri="{9D8B030D-6E8A-4147-A177-3AD203B41FA5}">
                      <a16:colId xmlns:a16="http://schemas.microsoft.com/office/drawing/2014/main" val="2922117520"/>
                    </a:ext>
                  </a:extLst>
                </a:gridCol>
                <a:gridCol w="3467101">
                  <a:extLst>
                    <a:ext uri="{9D8B030D-6E8A-4147-A177-3AD203B41FA5}">
                      <a16:colId xmlns:a16="http://schemas.microsoft.com/office/drawing/2014/main" val="686550743"/>
                    </a:ext>
                  </a:extLst>
                </a:gridCol>
                <a:gridCol w="3467101">
                  <a:extLst>
                    <a:ext uri="{9D8B030D-6E8A-4147-A177-3AD203B41FA5}">
                      <a16:colId xmlns:a16="http://schemas.microsoft.com/office/drawing/2014/main" val="1852606153"/>
                    </a:ext>
                  </a:extLst>
                </a:gridCol>
                <a:gridCol w="3467101">
                  <a:extLst>
                    <a:ext uri="{9D8B030D-6E8A-4147-A177-3AD203B41FA5}">
                      <a16:colId xmlns:a16="http://schemas.microsoft.com/office/drawing/2014/main" val="4235666498"/>
                    </a:ext>
                  </a:extLst>
                </a:gridCol>
              </a:tblGrid>
              <a:tr h="254512">
                <a:tc>
                  <a:txBody>
                    <a:bodyPr/>
                    <a:lstStyle/>
                    <a:p>
                      <a:r>
                        <a:rPr lang="en-US" sz="1000" dirty="0"/>
                        <a:t>WHO?</a:t>
                      </a:r>
                    </a:p>
                  </a:txBody>
                  <a:tcPr/>
                </a:tc>
                <a:tc>
                  <a:txBody>
                    <a:bodyPr/>
                    <a:lstStyle/>
                    <a:p>
                      <a:r>
                        <a:rPr lang="en-US" sz="1000" dirty="0"/>
                        <a:t>GE Local (City) Lead</a:t>
                      </a:r>
                    </a:p>
                  </a:txBody>
                  <a:tcPr/>
                </a:tc>
                <a:tc>
                  <a:txBody>
                    <a:bodyPr/>
                    <a:lstStyle/>
                    <a:p>
                      <a:r>
                        <a:rPr lang="en-US" sz="1000" u="none" dirty="0"/>
                        <a:t>Communications Lead</a:t>
                      </a:r>
                    </a:p>
                  </a:txBody>
                  <a:tcPr/>
                </a:tc>
                <a:tc>
                  <a:txBody>
                    <a:bodyPr/>
                    <a:lstStyle/>
                    <a:p>
                      <a:r>
                        <a:rPr lang="en-US" sz="1000" dirty="0"/>
                        <a:t>Program </a:t>
                      </a:r>
                      <a:r>
                        <a:rPr lang="en-US" sz="1000" u="none" dirty="0"/>
                        <a:t>Lead </a:t>
                      </a:r>
                    </a:p>
                    <a:p>
                      <a:r>
                        <a:rPr lang="en-US" sz="1000" u="none" dirty="0"/>
                        <a:t>(Academy, Camp/Experience, or Discovery)</a:t>
                      </a:r>
                    </a:p>
                  </a:txBody>
                  <a:tcPr/>
                </a:tc>
                <a:extLst>
                  <a:ext uri="{0D108BD9-81ED-4DB2-BD59-A6C34878D82A}">
                    <a16:rowId xmlns:a16="http://schemas.microsoft.com/office/drawing/2014/main" val="3833924516"/>
                  </a:ext>
                </a:extLst>
              </a:tr>
              <a:tr h="593862">
                <a:tc>
                  <a:txBody>
                    <a:bodyPr/>
                    <a:lstStyle/>
                    <a:p>
                      <a:pPr marL="0" marR="0" lvl="0" indent="0" algn="l" rtl="0" eaLnBrk="1" fontAlgn="auto" latinLnBrk="0" hangingPunct="1">
                        <a:lnSpc>
                          <a:spcPct val="100000"/>
                        </a:lnSpc>
                        <a:spcBef>
                          <a:spcPts val="0"/>
                        </a:spcBef>
                        <a:spcAft>
                          <a:spcPts val="0"/>
                        </a:spcAft>
                        <a:buClrTx/>
                        <a:buSzTx/>
                        <a:buFontTx/>
                        <a:buNone/>
                      </a:pPr>
                      <a:r>
                        <a:rPr lang="en-US" sz="900" b="1" kern="1200" dirty="0">
                          <a:solidFill>
                            <a:schemeClr val="dk1"/>
                          </a:solidFill>
                          <a:effectLst/>
                          <a:latin typeface="+mn-lt"/>
                          <a:ea typeface="+mn-ea"/>
                          <a:cs typeface="+mn-cs"/>
                        </a:rPr>
                        <a:t>WHAT </a:t>
                      </a:r>
                      <a:r>
                        <a:rPr lang="en-US" sz="900" b="0" kern="1200" dirty="0">
                          <a:solidFill>
                            <a:schemeClr val="dk1"/>
                          </a:solidFill>
                          <a:effectLst/>
                          <a:latin typeface="+mn-lt"/>
                          <a:ea typeface="+mn-ea"/>
                          <a:cs typeface="+mn-cs"/>
                        </a:rPr>
                        <a:t>is their role? </a:t>
                      </a:r>
                      <a:endParaRPr lang="en-US" sz="900" dirty="0"/>
                    </a:p>
                    <a:p>
                      <a:endParaRPr lang="en-US" sz="900" dirty="0"/>
                    </a:p>
                  </a:txBody>
                  <a:tcPr>
                    <a:lnR w="12700" cap="flat" cmpd="sng" algn="ctr">
                      <a:solidFill>
                        <a:schemeClr val="accent1"/>
                      </a:solidFill>
                      <a:prstDash val="solid"/>
                      <a:round/>
                      <a:headEnd type="none" w="med" len="med"/>
                      <a:tailEnd type="none" w="med" len="med"/>
                    </a:lnR>
                  </a:tcPr>
                </a:tc>
                <a:tc>
                  <a:txBody>
                    <a:bodyPr/>
                    <a:lstStyle/>
                    <a:p>
                      <a:r>
                        <a:rPr lang="en-US" sz="1000" dirty="0"/>
                        <a:t>Encourage and support organization's employee engagement in Next Engineers.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E7EAF3"/>
                    </a:solidFill>
                  </a:tcPr>
                </a:tc>
                <a:tc>
                  <a:txBody>
                    <a:bodyPr/>
                    <a:lstStyle/>
                    <a:p>
                      <a:r>
                        <a:rPr lang="en-US" sz="1000" dirty="0"/>
                        <a:t>Lead local Next Engineers communications to GE employees and company stakeholders.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r>
                        <a:rPr lang="en-US" sz="1000" dirty="0"/>
                        <a:t>Lead the employee engagement effort for designated program.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293389129"/>
                  </a:ext>
                </a:extLst>
              </a:tr>
              <a:tr h="593862">
                <a:tc rowSpan="6">
                  <a:txBody>
                    <a:bodyPr/>
                    <a:lstStyle/>
                    <a:p>
                      <a:pPr marL="0" marR="0" lvl="0" indent="0" algn="l" rtl="0" eaLnBrk="1" fontAlgn="auto" latinLnBrk="0" hangingPunct="1">
                        <a:lnSpc>
                          <a:spcPct val="100000"/>
                        </a:lnSpc>
                        <a:spcBef>
                          <a:spcPts val="0"/>
                        </a:spcBef>
                        <a:spcAft>
                          <a:spcPts val="0"/>
                        </a:spcAft>
                        <a:buClrTx/>
                        <a:buSzTx/>
                        <a:buFontTx/>
                        <a:buNone/>
                      </a:pPr>
                      <a:r>
                        <a:rPr lang="en-US" sz="900" b="1" kern="1200" dirty="0">
                          <a:solidFill>
                            <a:schemeClr val="dk1"/>
                          </a:solidFill>
                          <a:effectLst/>
                          <a:latin typeface="+mn-lt"/>
                          <a:ea typeface="+mn-ea"/>
                          <a:cs typeface="+mn-cs"/>
                        </a:rPr>
                        <a:t>WHAT </a:t>
                      </a:r>
                      <a:r>
                        <a:rPr lang="en-US" sz="900" b="0" kern="1200" dirty="0">
                          <a:solidFill>
                            <a:schemeClr val="dk1"/>
                          </a:solidFill>
                          <a:effectLst/>
                          <a:latin typeface="+mn-lt"/>
                          <a:ea typeface="+mn-ea"/>
                          <a:cs typeface="+mn-cs"/>
                        </a:rPr>
                        <a:t>are their responsibilities? </a:t>
                      </a:r>
                      <a:endParaRPr lang="en-US" sz="900" dirty="0"/>
                    </a:p>
                    <a:p>
                      <a:endParaRPr lang="en-US" sz="900" dirty="0"/>
                    </a:p>
                  </a:txBody>
                  <a:tcPr>
                    <a:lnR w="12700" cap="flat" cmpd="sng" algn="ctr">
                      <a:solidFill>
                        <a:schemeClr val="accent1"/>
                      </a:solidFill>
                      <a:prstDash val="solid"/>
                      <a:round/>
                      <a:headEnd type="none" w="med" len="med"/>
                      <a:tailEnd type="none" w="med" len="med"/>
                    </a:lnR>
                  </a:tcPr>
                </a:tc>
                <a:tc>
                  <a:txBody>
                    <a:bodyPr/>
                    <a:lstStyle/>
                    <a:p>
                      <a:pPr lvl="0">
                        <a:buNone/>
                      </a:pPr>
                      <a:r>
                        <a:rPr lang="en-US" sz="1000" b="0" i="0" u="none" strike="noStrike" noProof="0" dirty="0">
                          <a:latin typeface="GE Inspira Sans"/>
                        </a:rPr>
                        <a:t>Communicate Next Engineers’ impact to senior management and advocate for Next Engineers volunteer time.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Lead internal communication to highlight Next Engineers’ impact and support volunteer recruitment, mobilization, retention, and recognition.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noProof="0" dirty="0">
                          <a:latin typeface="+mn-lt"/>
                        </a:rPr>
                        <a:t>Connect with Community Partner to determine volunteer role(s) and volunteer schedule.</a:t>
                      </a:r>
                      <a:r>
                        <a:rPr lang="en-US" sz="1000" dirty="0"/>
                        <a:t> Recruit volunteers per volunteer schedule. Track volunteer sign ups and relay volunteer information to Community Partner. Send volunteers activity logistics and supporting resources (either sent by program leads or Community Partner).</a:t>
                      </a:r>
                    </a:p>
                    <a:p>
                      <a:pPr lvl="0">
                        <a:buNone/>
                      </a:pPr>
                      <a:endParaRPr lang="en-US" sz="1000" b="0" i="0" u="none" strike="noStrike" noProof="0" dirty="0">
                        <a:latin typeface="+mn-lt"/>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1774454"/>
                  </a:ext>
                </a:extLst>
              </a:tr>
              <a:tr h="817042">
                <a:tc vMerge="1">
                  <a:txBody>
                    <a:bodyPr/>
                    <a:lstStyle/>
                    <a:p>
                      <a:endParaRPr lang="en-US" sz="900"/>
                    </a:p>
                  </a:txBody>
                  <a:tcPr/>
                </a:tc>
                <a:tc>
                  <a:txBody>
                    <a:bodyPr/>
                    <a:lstStyle/>
                    <a:p>
                      <a:r>
                        <a:rPr lang="en-US" sz="1000" dirty="0"/>
                        <a:t>Address any questions or concerns regarding employee engagement from program leads.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Collaborate with Community Partner to amplify Next Engineers opportunities through local GE channels.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Check in with volunteers prior to activity to ensure they received logistics information and are prepared to volunteer. Following activity, thank volunteers for their support and remind them to complete volunteer feedback form.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139589159"/>
                  </a:ext>
                </a:extLst>
              </a:tr>
              <a:tr h="59386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Support City Team program leads with volunteer recruitment and engagement activities. </a:t>
                      </a:r>
                    </a:p>
                    <a:p>
                      <a:pPr lvl="0">
                        <a:buNone/>
                      </a:pPr>
                      <a:endParaRPr 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Collaborate with Community Partner to amplify Next Engineers’ and GE’s impact to the local community and other stakeholders via social media, press releases, and other external communications. </a:t>
                      </a:r>
                      <a:endParaRPr lang="en-US" sz="1000" b="0" i="0" u="none" strike="noStrike" noProof="0" dirty="0">
                        <a:latin typeface="+mn-lt"/>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Coordinate volunteer recruitment, training, and recognition activities.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235630505"/>
                  </a:ext>
                </a:extLst>
              </a:tr>
              <a:tr h="593862">
                <a:tc vMerge="1">
                  <a:txBody>
                    <a:bodyPr/>
                    <a:lstStyle/>
                    <a:p>
                      <a:pPr lvl="0">
                        <a:buNone/>
                      </a:pPr>
                      <a:endParaRPr lang="en-US" sz="900"/>
                    </a:p>
                  </a:txBody>
                  <a:tcPr/>
                </a:tc>
                <a:tc>
                  <a:txBody>
                    <a:bodyPr/>
                    <a:lstStyle/>
                    <a:p>
                      <a:pPr lvl="0">
                        <a:buNone/>
                      </a:pPr>
                      <a:r>
                        <a:rPr lang="en-US" sz="1000" b="0" i="0" u="none" strike="noStrike" noProof="0" dirty="0">
                          <a:latin typeface="GE Inspira Sans"/>
                        </a:rPr>
                        <a:t>Participate in monthly check-in meetings with program partners (Community Partner and FHI 360) and quarterly strategy meetings with global Next Engineers teams.</a:t>
                      </a:r>
                      <a:endParaRPr 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1000" b="0" i="0" u="none" strike="noStrike" noProof="0" dirty="0">
                          <a:latin typeface="+mn-lt"/>
                        </a:rPr>
                        <a:t>Participate in monthly check-in meetings with program partners (Community  Partner and FHI 360) and quarterly strategy meetings with global Next Engineers teams.</a:t>
                      </a:r>
                      <a:endParaRPr 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1000" b="0" i="0" u="none" strike="noStrike" noProof="0" dirty="0">
                          <a:latin typeface="+mn-lt"/>
                        </a:rPr>
                        <a:t>Participate in monthly check-in meetings with program partners (Community  Partner and FHI 360) and quarterly strategy meetings with global Next Engineers teams.</a:t>
                      </a:r>
                      <a:endParaRPr 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539080238"/>
                  </a:ext>
                </a:extLst>
              </a:tr>
              <a:tr h="593862">
                <a:tc vMerge="1">
                  <a:txBody>
                    <a:bodyPr/>
                    <a:lstStyle/>
                    <a:p>
                      <a:pPr lvl="0">
                        <a:buNone/>
                      </a:pPr>
                      <a:endParaRPr lang="en-US"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Help to coordinate, and participate in, annual Next Engineers work planning, led by FHI 360.</a:t>
                      </a:r>
                    </a:p>
                    <a:p>
                      <a:pPr lvl="0">
                        <a:buNone/>
                      </a:pPr>
                      <a:endParaRPr lang="en-US" sz="1000" b="0" i="0" u="none" strike="noStrike" noProof="0" dirty="0">
                        <a:latin typeface="GE Inspira San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Participate in annual Next Engineers work planning, led by FHI 360.</a:t>
                      </a:r>
                    </a:p>
                    <a:p>
                      <a:endParaRPr 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Participate in annual Next Engineers work planning, led by FHI 360.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557742437"/>
                  </a:ext>
                </a:extLst>
              </a:tr>
              <a:tr h="466606">
                <a:tc vMerge="1">
                  <a:txBody>
                    <a:bodyPr/>
                    <a:lstStyle/>
                    <a:p>
                      <a:endParaRPr lang="en-US"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noProof="0" dirty="0">
                          <a:latin typeface="+mn-lt"/>
                        </a:rPr>
                        <a:t>Collect management team hours each quarter and report to FHI 360.</a:t>
                      </a:r>
                    </a:p>
                    <a:p>
                      <a:endParaRPr 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endParaRPr 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r>
                        <a:rPr lang="en-US" sz="1000" dirty="0"/>
                        <a:t>At least monthly, verify volunteer data with Community Partner.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952995030"/>
                  </a:ext>
                </a:extLst>
              </a:tr>
            </a:tbl>
          </a:graphicData>
        </a:graphic>
      </p:graphicFrame>
      <p:pic>
        <p:nvPicPr>
          <p:cNvPr id="15" name="Graphic 14" descr="Circle with left arrow outline">
            <a:hlinkClick r:id="" action="ppaction://hlinkshowjump?jump=nextslide"/>
            <a:extLst>
              <a:ext uri="{FF2B5EF4-FFF2-40B4-BE49-F238E27FC236}">
                <a16:creationId xmlns:a16="http://schemas.microsoft.com/office/drawing/2014/main" id="{580D4565-5F7A-924A-9D98-89D1F08E78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0974" y="226358"/>
            <a:ext cx="365760" cy="365760"/>
          </a:xfrm>
          <a:prstGeom prst="rect">
            <a:avLst/>
          </a:prstGeom>
        </p:spPr>
      </p:pic>
      <p:pic>
        <p:nvPicPr>
          <p:cNvPr id="16" name="Graphic 15" descr="Circle with left arrow outline">
            <a:hlinkClick r:id="" action="ppaction://hlinkshowjump?jump=previousslide"/>
            <a:extLst>
              <a:ext uri="{FF2B5EF4-FFF2-40B4-BE49-F238E27FC236}">
                <a16:creationId xmlns:a16="http://schemas.microsoft.com/office/drawing/2014/main" id="{61970419-80FB-B743-ADAF-8C1A44F2D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777420" y="226359"/>
            <a:ext cx="365760" cy="365760"/>
          </a:xfrm>
          <a:prstGeom prst="rect">
            <a:avLst/>
          </a:prstGeom>
        </p:spPr>
      </p:pic>
      <p:pic>
        <p:nvPicPr>
          <p:cNvPr id="10" name="Graphic 9" descr="Line arrow: Horizontal U-turn outline">
            <a:extLst>
              <a:ext uri="{FF2B5EF4-FFF2-40B4-BE49-F238E27FC236}">
                <a16:creationId xmlns:a16="http://schemas.microsoft.com/office/drawing/2014/main" id="{489268BE-F257-1A4A-8304-1ADF454226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97321" y="573342"/>
            <a:ext cx="274320" cy="274320"/>
          </a:xfrm>
          <a:prstGeom prst="rect">
            <a:avLst/>
          </a:prstGeom>
        </p:spPr>
      </p:pic>
      <p:pic>
        <p:nvPicPr>
          <p:cNvPr id="12" name="Graphic 11" descr="Line arrow: Horizontal U-turn outline">
            <a:extLst>
              <a:ext uri="{FF2B5EF4-FFF2-40B4-BE49-F238E27FC236}">
                <a16:creationId xmlns:a16="http://schemas.microsoft.com/office/drawing/2014/main" id="{3080183D-23E5-1F4F-A7C9-266E19AE63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0974" y="288842"/>
            <a:ext cx="274320" cy="274320"/>
          </a:xfrm>
          <a:prstGeom prst="rect">
            <a:avLst/>
          </a:prstGeom>
        </p:spPr>
      </p:pic>
      <p:sp>
        <p:nvSpPr>
          <p:cNvPr id="9" name="Rounded Rectangle 8">
            <a:hlinkClick r:id="rId10" action="ppaction://hlinksldjump"/>
            <a:extLst>
              <a:ext uri="{FF2B5EF4-FFF2-40B4-BE49-F238E27FC236}">
                <a16:creationId xmlns:a16="http://schemas.microsoft.com/office/drawing/2014/main" id="{3D4637FC-4C62-8645-B9F4-79AE49DA2626}"/>
              </a:ext>
            </a:extLst>
          </p:cNvPr>
          <p:cNvSpPr/>
          <p:nvPr/>
        </p:nvSpPr>
        <p:spPr>
          <a:xfrm>
            <a:off x="9485462" y="544767"/>
            <a:ext cx="1204163"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6"/>
                </a:solidFill>
              </a:rPr>
              <a:t>Get Informed</a:t>
            </a:r>
            <a:endParaRPr lang="en-US" sz="1200" u="sng">
              <a:solidFill>
                <a:schemeClr val="accent6"/>
              </a:solidFill>
            </a:endParaRPr>
          </a:p>
        </p:txBody>
      </p:sp>
      <p:sp>
        <p:nvSpPr>
          <p:cNvPr id="11" name="Rounded Rectangle 10">
            <a:hlinkClick r:id="rId11" action="ppaction://hlinksldjump"/>
            <a:extLst>
              <a:ext uri="{FF2B5EF4-FFF2-40B4-BE49-F238E27FC236}">
                <a16:creationId xmlns:a16="http://schemas.microsoft.com/office/drawing/2014/main" id="{981E6EAF-5DFE-804D-BE5D-9FDEDCF610D2}"/>
              </a:ext>
            </a:extLst>
          </p:cNvPr>
          <p:cNvSpPr/>
          <p:nvPr/>
        </p:nvSpPr>
        <p:spPr>
          <a:xfrm>
            <a:off x="9220200" y="285843"/>
            <a:ext cx="1922980"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dirty="0">
                <a:solidFill>
                  <a:schemeClr val="accent1"/>
                </a:solidFill>
              </a:rPr>
              <a:t>Table of Contents</a:t>
            </a:r>
          </a:p>
        </p:txBody>
      </p:sp>
    </p:spTree>
    <p:extLst>
      <p:ext uri="{BB962C8B-B14F-4D97-AF65-F5344CB8AC3E}">
        <p14:creationId xmlns:p14="http://schemas.microsoft.com/office/powerpoint/2010/main" val="356507940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42252d84-eba6-4a30-add5-89ed5b4f24ce">
      <UserInfo>
        <DisplayName>Lisa Johnson</DisplayName>
        <AccountId>14</AccountId>
        <AccountType/>
      </UserInfo>
      <UserInfo>
        <DisplayName>Erica Spangler</DisplayName>
        <AccountId>91</AccountId>
        <AccountType/>
      </UserInfo>
      <UserInfo>
        <DisplayName>Mengee Sirleaf</DisplayName>
        <AccountId>142</AccountId>
        <AccountType/>
      </UserInfo>
      <UserInfo>
        <DisplayName>Jessica Baker</DisplayName>
        <AccountId>161</AccountId>
        <AccountType/>
      </UserInfo>
    </SharedWithUsers>
    <TaxCatchAll xmlns="42252d84-eba6-4a30-add5-89ed5b4f24ce" xsi:nil="true"/>
    <lcf76f155ced4ddcb4097134ff3c332f xmlns="013d5bed-8dde-4dc6-a390-d932e55a79d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321155CBED8E4AAF4F046413B3C05D" ma:contentTypeVersion="20" ma:contentTypeDescription="Create a new document." ma:contentTypeScope="" ma:versionID="689f707e883c792a5bdad5ab6720975c">
  <xsd:schema xmlns:xsd="http://www.w3.org/2001/XMLSchema" xmlns:xs="http://www.w3.org/2001/XMLSchema" xmlns:p="http://schemas.microsoft.com/office/2006/metadata/properties" xmlns:ns1="http://schemas.microsoft.com/sharepoint/v3" xmlns:ns2="42252d84-eba6-4a30-add5-89ed5b4f24ce" xmlns:ns3="013d5bed-8dde-4dc6-a390-d932e55a79df" targetNamespace="http://schemas.microsoft.com/office/2006/metadata/properties" ma:root="true" ma:fieldsID="f678cd3862940d126f5cefcc66a48109" ns1:_="" ns2:_="" ns3:_="">
    <xsd:import namespace="http://schemas.microsoft.com/sharepoint/v3"/>
    <xsd:import namespace="42252d84-eba6-4a30-add5-89ed5b4f24ce"/>
    <xsd:import namespace="013d5bed-8dde-4dc6-a390-d932e55a79d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52d84-eba6-4a30-add5-89ed5b4f24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fd1693e-c15b-4460-aeef-a301a32d4f3b}" ma:internalName="TaxCatchAll" ma:showField="CatchAllData" ma:web="42252d84-eba6-4a30-add5-89ed5b4f24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13d5bed-8dde-4dc6-a390-d932e55a79d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8A55EC-E970-4F03-8230-36110D5A7F7F}">
  <ds:schemaRefs>
    <ds:schemaRef ds:uri="http://schemas.microsoft.com/sharepoint/v3/contenttype/forms"/>
  </ds:schemaRefs>
</ds:datastoreItem>
</file>

<file path=customXml/itemProps2.xml><?xml version="1.0" encoding="utf-8"?>
<ds:datastoreItem xmlns:ds="http://schemas.openxmlformats.org/officeDocument/2006/customXml" ds:itemID="{C1BCC21E-72E0-4499-8107-93C1D3826B20}">
  <ds:schemaRefs>
    <ds:schemaRef ds:uri="013d5bed-8dde-4dc6-a390-d932e55a79df"/>
    <ds:schemaRef ds:uri="42252d84-eba6-4a30-add5-89ed5b4f24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7F9C96-7D51-459E-AE46-0CC2D46F8876}">
  <ds:schemaRefs>
    <ds:schemaRef ds:uri="013d5bed-8dde-4dc6-a390-d932e55a79df"/>
    <ds:schemaRef ds:uri="42252d84-eba6-4a30-add5-89ed5b4f2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153</TotalTime>
  <Words>4393</Words>
  <Application>Microsoft Office PowerPoint</Application>
  <PresentationFormat>Widescreen</PresentationFormat>
  <Paragraphs>421</Paragraphs>
  <Slides>21</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GE Inspira Sans</vt:lpstr>
      <vt:lpstr>Symbol</vt:lpstr>
      <vt:lpstr>Arial,Sans-Serif</vt:lpstr>
      <vt:lpstr>Wingdings 2</vt:lpstr>
      <vt:lpstr>ArialMT</vt:lpstr>
      <vt:lpstr>Arial</vt:lpstr>
      <vt:lpstr>Lato Light</vt:lpstr>
      <vt:lpstr>Calibri</vt:lpstr>
      <vt:lpstr>Wingdings</vt:lpstr>
      <vt:lpstr>Lucida Grande</vt:lpstr>
      <vt:lpstr>Courier New</vt:lpstr>
      <vt:lpstr>Office Theme</vt:lpstr>
      <vt:lpstr> Volunteer Activation Kit </vt:lpstr>
      <vt:lpstr>PowerPoint Presentation</vt:lpstr>
      <vt:lpstr>PowerPoint Presentation</vt:lpstr>
      <vt:lpstr>PowerPoint Presentation</vt:lpstr>
      <vt:lpstr>PowerPoint Presentation</vt:lpstr>
      <vt:lpstr> Each Next Engineers program, Engineering Discovery, Engineering Camp, and Engineering Academy, addresses at least two essential building blocks. Keep going to read more about our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Acknowledgements    The Next Engineers Volunteer Activation Kit was developed by FHI 360 with support from the GE Foundation to provide volunteers with the information needed to successfully plan and implement events to excite and ignite young people about engineering.  GE Foundation The GE Foundation,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  About FHI 360  FHI 360 is a global organization that mobilizes research, resources and relationships so people everywhere have access to the opportunities they need to lead full and healthy lives. With collaborations in over 60 countries, we work directly with local leaders to advance social and economic equity, improve health and well-being, respond to humanitarian crises and strengthen community resilience. We share data-driven insights and scalable tools that expand access and equity so communities can effectively address complex challenges, respond to shocks and achieve thriving futures.  FHI 360 staff members provide management support for Next Engineers and develop and disseminate essential resources. A separate team of FHI 360 researchers conducts the ongoing evaluation of Next Engineers activities.   Contact NextEngineers@fhi360.org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 Activation Kit</dc:title>
  <dc:creator>Amanda McMahon</dc:creator>
  <cp:lastModifiedBy>Jessica Baker</cp:lastModifiedBy>
  <cp:revision>4</cp:revision>
  <dcterms:created xsi:type="dcterms:W3CDTF">2022-06-06T21:28:14Z</dcterms:created>
  <dcterms:modified xsi:type="dcterms:W3CDTF">2024-02-06T15:49:09Z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0x01010035321155CBED8E4AAF4F046413B3C05D</vt:lpwstr>
  </property>
  <property fmtid="{D5CDD505-2E9C-101B-9397-08002B2CF9AE}" pid="3" name="MediaServiceImageTags">
    <vt:lpwstr/>
  </property>
</Properties>
</file>